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7"/>
  </p:notesMasterIdLst>
  <p:sldIdLst>
    <p:sldId id="5716" r:id="rId2"/>
    <p:sldId id="5717" r:id="rId3"/>
    <p:sldId id="5718" r:id="rId4"/>
    <p:sldId id="5719" r:id="rId5"/>
    <p:sldId id="572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5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1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1EE55-85A9-42FE-BC8C-0B3AA269100E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D0007-E9E5-40A7-8EC5-1D8792DD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7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11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13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32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68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04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E259D-FA6E-4643-AEF1-6C4ADB6D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DECEC05-9324-4F73-A3D0-43A84B6F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FCBCDA-0614-410A-8E2F-1D4A506A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DC557E-765E-4A12-9AAC-31E56CDD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5D643F-05AC-43A6-A752-57F66DA5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1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51DAA-07F0-4AAB-B655-9A64E0A0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905E8D-10C0-4967-8096-6FC25F005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D34AD8-8DBA-46EB-953E-252712A4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1FDCD5-A95C-4143-84ED-93BA1FE6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10ADE9-8CC0-4B48-8E7D-58609CE1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6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E3916F8-5247-4ECF-AEA9-8799C1402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338185-8935-4DC0-A71D-CAD2BEA77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C204AE-0FBB-45A8-B416-20DDD0164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FD4D69-4493-4D31-9E49-1912BE15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796B9C-219E-4F75-AEFB-C5B0F893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9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136560-EAEB-4A9D-934B-86DEB000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167534-59A2-4037-8DEB-08EAC8D3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C3FFF0-18F0-4206-B848-423EF2EB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0710E2-B1BF-448F-A181-EADB68D0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499440-C345-41D9-BC1B-A7372910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3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CB3E8F-59DD-4B99-86D6-C3714CBF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3AD917-7C43-4920-9DDD-15FC25376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AF466-5A59-4F5A-A5A7-DB163243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BB198F-CC4F-421B-9D80-09E8DBE3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9B9D4-AACD-42C9-B74E-A1CAAE0C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7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86032A-48BA-4AD0-8B37-97D942B1D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58042A-98A0-444C-86A3-CF93F5DCA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50A7A9-C3E2-405D-B32D-BEB9D0275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DED0A8-01BD-4F17-963A-0ECCAA5C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310330-DE2D-4870-9010-F33270AC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7A0109-7C87-449E-8005-EB5F75D6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6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616B-BDE5-40CE-BB10-732B9753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3731CA-05D1-4D4B-A227-4E410A6DD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765B48-82D5-454D-BF1F-D8D6141B3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8003-40E3-4F9C-BC52-0413EFACE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44DD00-F072-4F66-A009-F64842EAD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B38739A-B417-4B4F-8034-C8F0A206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A0494C-01AE-4E61-B07F-49AB24A76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5E63349-D961-4997-9EE2-7C59587A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CA462-98B5-4CEF-9703-1FDD9198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521461-0A07-48ED-A7A1-FC1FAB25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78857B-C00D-4CDF-B994-C722C9D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CFD61D-045C-4B54-A988-7932F1AE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B23DAB-573D-4ADA-85BE-1A983494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DAD401-4151-4A10-9CCA-84CA4837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5A8175-CFF9-459C-ABAD-062ADBC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9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E40FFA-140A-4356-BDEC-39FF47C68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786E1A-5673-4E20-BC52-6CF33CEAF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8F674C-9113-48A8-B890-E6D6D177A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A371F-19A5-4177-960D-429DD034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8E1511-B032-4306-B413-8583417F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B705C5-C63C-4F69-ACAA-B2371A89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10984D-4B8C-45D4-9A6E-EC4846712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2D7FBED-E040-4B23-A5A4-813D4E3E0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73BD5D-6306-4D7A-80FF-8A7D2EA8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7845CA-3286-45E0-BF2C-5DAFD17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206810E-F39A-4912-B8C6-EC0A53685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EA2C56-E639-4108-B0DC-CE542F547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E134C6A-9AA7-4C4F-AD0A-1AE85FFD1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537F29-D1A6-42CE-9D5E-4EE5C7547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1F7876-775E-41D0-8AE4-CD4751736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7533-2550-4A45-91C6-4755441AE51F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7B2DA2-18CE-4D81-A0CE-BDACF91F8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59713E-D222-4F0F-9D2D-EC54643FA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9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6.png"/><Relationship Id="rId5" Type="http://schemas.openxmlformats.org/officeDocument/2006/relationships/image" Target="../media/image6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4.png"/><Relationship Id="rId5" Type="http://schemas.openxmlformats.org/officeDocument/2006/relationships/image" Target="../media/image15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19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17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32.png"/><Relationship Id="rId5" Type="http://schemas.openxmlformats.org/officeDocument/2006/relationships/image" Target="../media/image30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2.png"/><Relationship Id="rId9" Type="http://schemas.openxmlformats.org/officeDocument/2006/relationships/image" Target="../media/image6.png"/><Relationship Id="rId1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120259" y="835116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BFEAFC7B-4479-4DE3-B159-309B4C7572A0}"/>
              </a:ext>
            </a:extLst>
          </p:cNvPr>
          <p:cNvSpPr txBox="1">
            <a:spLocks/>
          </p:cNvSpPr>
          <p:nvPr/>
        </p:nvSpPr>
        <p:spPr>
          <a:xfrm>
            <a:off x="148962" y="5640280"/>
            <a:ext cx="2010564" cy="422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3. 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F3BD0B4-88BF-47D7-A9A5-BCBB0614D663}"/>
              </a:ext>
            </a:extLst>
          </p:cNvPr>
          <p:cNvSpPr txBox="1"/>
          <p:nvPr/>
        </p:nvSpPr>
        <p:spPr>
          <a:xfrm>
            <a:off x="4890467" y="4610949"/>
            <a:ext cx="6350673" cy="1770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TR22.876: </a:t>
            </a:r>
            <a:r>
              <a:rPr lang="en-US" sz="12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Transfer-Phase 2</a:t>
            </a:r>
          </a:p>
          <a:p>
            <a:pPr marL="228600" indent="-2286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3GPP R19 WID 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 Phase 2</a:t>
            </a:r>
            <a:r>
              <a:rPr lang="zh-CN" alt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(S1-221225):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For Distributed Learning, controlled by network, each device uses the localized data while 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transfer the intermediate data to other nodes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the device moves a certain coverage, has low power, or for combined computation for a big mode.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Objective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Distributed AI training/inference based on direct device connection, e.g. traffic KPIs, different QoS and functional requirements on </a:t>
            </a:r>
            <a:r>
              <a:rPr lang="en-US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slidelink</a:t>
            </a:r>
            <a:r>
              <a:rPr lang="en-US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3594728" y="1025264"/>
                <a:ext cx="3289926" cy="8699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endPara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2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2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2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2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2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2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2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728" y="1025264"/>
                <a:ext cx="3289926" cy="869918"/>
              </a:xfrm>
              <a:prstGeom prst="rect">
                <a:avLst/>
              </a:prstGeom>
              <a:blipFill>
                <a:blip r:embed="rId3"/>
                <a:stretch>
                  <a:fillRect l="-186" b="-4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文本框 37">
            <a:extLst>
              <a:ext uri="{FF2B5EF4-FFF2-40B4-BE49-F238E27FC236}">
                <a16:creationId xmlns:a16="http://schemas.microsoft.com/office/drawing/2014/main" id="{627507A1-FD07-489A-A10D-2F58396713F3}"/>
              </a:ext>
            </a:extLst>
          </p:cNvPr>
          <p:cNvSpPr txBox="1"/>
          <p:nvPr/>
        </p:nvSpPr>
        <p:spPr>
          <a:xfrm>
            <a:off x="5866123" y="3509007"/>
            <a:ext cx="3517534" cy="47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Criterion for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path selection, performing order or UE selection should </a:t>
            </a:r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consider </a:t>
            </a:r>
            <a:r>
              <a:rPr lang="en-US" altLang="zh-CN" sz="12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148962" y="2623990"/>
            <a:ext cx="360887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 descr="图示&#10;&#10;中度可信度描述已自动生成">
            <a:extLst>
              <a:ext uri="{FF2B5EF4-FFF2-40B4-BE49-F238E27FC236}">
                <a16:creationId xmlns:a16="http://schemas.microsoft.com/office/drawing/2014/main" id="{C889B1EC-61B4-4F7A-9A18-C9E8D3F789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57" y="1025264"/>
            <a:ext cx="3053488" cy="1508309"/>
          </a:xfrm>
          <a:prstGeom prst="rect">
            <a:avLst/>
          </a:prstGeom>
        </p:spPr>
      </p:pic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id="{544FDEAE-43B5-4700-9883-46F8CF205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94" y="3043096"/>
            <a:ext cx="3472578" cy="161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0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120259" y="835116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318272" y="2425853"/>
                <a:ext cx="3289926" cy="700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1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72" y="2425853"/>
                <a:ext cx="3289926" cy="700833"/>
              </a:xfrm>
              <a:prstGeom prst="rect">
                <a:avLst/>
              </a:prstGeom>
              <a:blipFill>
                <a:blip r:embed="rId3"/>
                <a:stretch>
                  <a:fillRect b="-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/>
              <p:nvPr/>
            </p:nvSpPr>
            <p:spPr>
              <a:xfrm>
                <a:off x="36652" y="5490326"/>
                <a:ext cx="3053488" cy="93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①: UE#1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to UE#2 via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②: UE#2 does local model aggregation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----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1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③: UE#2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gNB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2" y="5490326"/>
                <a:ext cx="3053488" cy="939937"/>
              </a:xfrm>
              <a:prstGeom prst="rect">
                <a:avLst/>
              </a:prstGeom>
              <a:blipFill>
                <a:blip r:embed="rId4"/>
                <a:stretch>
                  <a:fillRect b="-18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153900" y="3188226"/>
            <a:ext cx="2679510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 descr="图示&#10;&#10;中度可信度描述已自动生成">
            <a:extLst>
              <a:ext uri="{FF2B5EF4-FFF2-40B4-BE49-F238E27FC236}">
                <a16:creationId xmlns:a16="http://schemas.microsoft.com/office/drawing/2014/main" id="{C889B1EC-61B4-4F7A-9A18-C9E8D3F789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87" y="1034503"/>
            <a:ext cx="2679510" cy="1323578"/>
          </a:xfrm>
          <a:prstGeom prst="rect">
            <a:avLst/>
          </a:prstGeom>
        </p:spPr>
      </p:pic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id="{544FDEAE-43B5-4700-9883-46F8CF2053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96" y="3927449"/>
            <a:ext cx="2879930" cy="13409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93A37B0-883E-4FBA-A184-A4EB4EADD154}"/>
                  </a:ext>
                </a:extLst>
              </p:cNvPr>
              <p:cNvSpPr txBox="1"/>
              <p:nvPr/>
            </p:nvSpPr>
            <p:spPr>
              <a:xfrm>
                <a:off x="2659574" y="5268439"/>
                <a:ext cx="3053488" cy="261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Outage probability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for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UE#1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1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93A37B0-883E-4FBA-A184-A4EB4EADD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574" y="5268439"/>
                <a:ext cx="3053488" cy="261290"/>
              </a:xfrm>
              <a:prstGeom prst="rect">
                <a:avLst/>
              </a:prstGeom>
              <a:blipFill>
                <a:blip r:embed="rId7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D5E1F70-B7A4-4142-BB6D-8C64FC1DDCB6}"/>
                  </a:ext>
                </a:extLst>
              </p:cNvPr>
              <p:cNvSpPr txBox="1"/>
              <p:nvPr/>
            </p:nvSpPr>
            <p:spPr>
              <a:xfrm>
                <a:off x="2744093" y="5589779"/>
                <a:ext cx="3351907" cy="8054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D5E1F70-B7A4-4142-BB6D-8C64FC1DD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4093" y="5589779"/>
                <a:ext cx="3351907" cy="805477"/>
              </a:xfrm>
              <a:prstGeom prst="rect">
                <a:avLst/>
              </a:prstGeom>
              <a:blipFill>
                <a:blip r:embed="rId8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7F60631A-265B-48AB-9CFF-D93B953F24E3}"/>
              </a:ext>
            </a:extLst>
          </p:cNvPr>
          <p:cNvSpPr txBox="1"/>
          <p:nvPr/>
        </p:nvSpPr>
        <p:spPr>
          <a:xfrm>
            <a:off x="3445270" y="4608553"/>
            <a:ext cx="3857302" cy="261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Define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global aggregation contribution probability(GACP)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42499A-082C-4975-87A0-CE07B658756B}"/>
              </a:ext>
            </a:extLst>
          </p:cNvPr>
          <p:cNvSpPr txBox="1">
            <a:spLocks/>
          </p:cNvSpPr>
          <p:nvPr/>
        </p:nvSpPr>
        <p:spPr>
          <a:xfrm>
            <a:off x="318272" y="3568522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Scenarios#1: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示&#10;&#10;描述已自动生成">
            <a:extLst>
              <a:ext uri="{FF2B5EF4-FFF2-40B4-BE49-F238E27FC236}">
                <a16:creationId xmlns:a16="http://schemas.microsoft.com/office/drawing/2014/main" id="{1F7DB6F2-F135-40FC-84EF-12636CB9BE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775" y="1215412"/>
            <a:ext cx="2896885" cy="1323576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4748B470-0BDD-40CC-A591-527F66A1D140}"/>
              </a:ext>
            </a:extLst>
          </p:cNvPr>
          <p:cNvSpPr txBox="1">
            <a:spLocks/>
          </p:cNvSpPr>
          <p:nvPr/>
        </p:nvSpPr>
        <p:spPr>
          <a:xfrm>
            <a:off x="3608198" y="861185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Scenarios#2: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154F9B4-4375-440F-886A-FFEF4B4262E0}"/>
                  </a:ext>
                </a:extLst>
              </p:cNvPr>
              <p:cNvSpPr txBox="1"/>
              <p:nvPr/>
            </p:nvSpPr>
            <p:spPr>
              <a:xfrm>
                <a:off x="3677088" y="2586370"/>
                <a:ext cx="297825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154F9B4-4375-440F-886A-FFEF4B426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088" y="2586370"/>
                <a:ext cx="2978257" cy="600164"/>
              </a:xfrm>
              <a:prstGeom prst="rect">
                <a:avLst/>
              </a:prstGeom>
              <a:blipFill>
                <a:blip r:embed="rId10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514D2230-9C3B-43CA-AFD8-CEB7D7A6F80F}"/>
                  </a:ext>
                </a:extLst>
              </p:cNvPr>
              <p:cNvSpPr txBox="1"/>
              <p:nvPr/>
            </p:nvSpPr>
            <p:spPr>
              <a:xfrm>
                <a:off x="3677087" y="3158506"/>
                <a:ext cx="297825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514D2230-9C3B-43CA-AFD8-CEB7D7A6F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087" y="3158506"/>
                <a:ext cx="2978257" cy="600164"/>
              </a:xfrm>
              <a:prstGeom prst="rect">
                <a:avLst/>
              </a:prstGeom>
              <a:blipFill>
                <a:blip r:embed="rId11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/>
              <p:nvPr/>
            </p:nvSpPr>
            <p:spPr>
              <a:xfrm>
                <a:off x="-102108" y="2039420"/>
                <a:ext cx="1257813" cy="3758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90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9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zh-CN" altLang="en-US" sz="9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9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9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90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9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9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zh-CN" altLang="en-US" sz="9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9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9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9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900" dirty="0"/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2108" y="2039420"/>
                <a:ext cx="1257813" cy="375809"/>
              </a:xfrm>
              <a:prstGeom prst="rect">
                <a:avLst/>
              </a:prstGeom>
              <a:blipFill>
                <a:blip r:embed="rId12"/>
                <a:stretch>
                  <a:fillRect t="-129508" r="-19324" b="-1967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83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120259" y="835116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279229" y="3439215"/>
                <a:ext cx="3289926" cy="700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1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29" y="3439215"/>
                <a:ext cx="3289926" cy="700833"/>
              </a:xfrm>
              <a:prstGeom prst="rect">
                <a:avLst/>
              </a:prstGeom>
              <a:blipFill>
                <a:blip r:embed="rId3"/>
                <a:stretch>
                  <a:fillRect b="-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/>
              <p:nvPr/>
            </p:nvSpPr>
            <p:spPr>
              <a:xfrm>
                <a:off x="2903432" y="4290970"/>
                <a:ext cx="3053488" cy="93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①: UE#1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to UE#2 via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②: UE#2 does local model aggregation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----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1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③: UE#2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gNB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432" y="4290970"/>
                <a:ext cx="3053488" cy="939937"/>
              </a:xfrm>
              <a:prstGeom prst="rect">
                <a:avLst/>
              </a:prstGeom>
              <a:blipFill>
                <a:blip r:embed="rId4"/>
                <a:stretch>
                  <a:fillRect b="-18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66410" y="4110578"/>
            <a:ext cx="2679510" cy="40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93A37B0-883E-4FBA-A184-A4EB4EADD154}"/>
                  </a:ext>
                </a:extLst>
              </p:cNvPr>
              <p:cNvSpPr txBox="1"/>
              <p:nvPr/>
            </p:nvSpPr>
            <p:spPr>
              <a:xfrm>
                <a:off x="6735420" y="5242370"/>
                <a:ext cx="3053488" cy="261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Outage probability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for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UE#1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1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93A37B0-883E-4FBA-A184-A4EB4EADD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420" y="5242370"/>
                <a:ext cx="3053488" cy="261290"/>
              </a:xfrm>
              <a:prstGeom prst="rect">
                <a:avLst/>
              </a:prstGeom>
              <a:blipFill>
                <a:blip r:embed="rId5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D5E1F70-B7A4-4142-BB6D-8C64FC1DDCB6}"/>
                  </a:ext>
                </a:extLst>
              </p:cNvPr>
              <p:cNvSpPr txBox="1"/>
              <p:nvPr/>
            </p:nvSpPr>
            <p:spPr>
              <a:xfrm>
                <a:off x="6819939" y="5563710"/>
                <a:ext cx="3351907" cy="8054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D5E1F70-B7A4-4142-BB6D-8C64FC1DD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939" y="5563710"/>
                <a:ext cx="3351907" cy="805477"/>
              </a:xfrm>
              <a:prstGeom prst="rect">
                <a:avLst/>
              </a:prstGeom>
              <a:blipFill>
                <a:blip r:embed="rId6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7F60631A-265B-48AB-9CFF-D93B953F24E3}"/>
              </a:ext>
            </a:extLst>
          </p:cNvPr>
          <p:cNvSpPr txBox="1"/>
          <p:nvPr/>
        </p:nvSpPr>
        <p:spPr>
          <a:xfrm>
            <a:off x="7521116" y="4582484"/>
            <a:ext cx="3857302" cy="261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Define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global aggregation contribution probability(GACP)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42499A-082C-4975-87A0-CE07B658756B}"/>
              </a:ext>
            </a:extLst>
          </p:cNvPr>
          <p:cNvSpPr txBox="1">
            <a:spLocks/>
          </p:cNvSpPr>
          <p:nvPr/>
        </p:nvSpPr>
        <p:spPr>
          <a:xfrm>
            <a:off x="148961" y="4463478"/>
            <a:ext cx="279106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Scenarios#1: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示&#10;&#10;描述已自动生成">
            <a:extLst>
              <a:ext uri="{FF2B5EF4-FFF2-40B4-BE49-F238E27FC236}">
                <a16:creationId xmlns:a16="http://schemas.microsoft.com/office/drawing/2014/main" id="{1F7DB6F2-F135-40FC-84EF-12636CB9BE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346" y="1189343"/>
            <a:ext cx="2896885" cy="1323576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4748B470-0BDD-40CC-A591-527F66A1D140}"/>
              </a:ext>
            </a:extLst>
          </p:cNvPr>
          <p:cNvSpPr txBox="1">
            <a:spLocks/>
          </p:cNvSpPr>
          <p:nvPr/>
        </p:nvSpPr>
        <p:spPr>
          <a:xfrm>
            <a:off x="7917769" y="835116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Scenarios#2: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154F9B4-4375-440F-886A-FFEF4B4262E0}"/>
                  </a:ext>
                </a:extLst>
              </p:cNvPr>
              <p:cNvSpPr txBox="1"/>
              <p:nvPr/>
            </p:nvSpPr>
            <p:spPr>
              <a:xfrm>
                <a:off x="7986659" y="2560301"/>
                <a:ext cx="297825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154F9B4-4375-440F-886A-FFEF4B4262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659" y="2560301"/>
                <a:ext cx="2978257" cy="600164"/>
              </a:xfrm>
              <a:prstGeom prst="rect">
                <a:avLst/>
              </a:prstGeom>
              <a:blipFill>
                <a:blip r:embed="rId8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514D2230-9C3B-43CA-AFD8-CEB7D7A6F80F}"/>
                  </a:ext>
                </a:extLst>
              </p:cNvPr>
              <p:cNvSpPr txBox="1"/>
              <p:nvPr/>
            </p:nvSpPr>
            <p:spPr>
              <a:xfrm>
                <a:off x="7986658" y="3132437"/>
                <a:ext cx="2978257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514D2230-9C3B-43CA-AFD8-CEB7D7A6F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658" y="3132437"/>
                <a:ext cx="2978257" cy="600164"/>
              </a:xfrm>
              <a:prstGeom prst="rect">
                <a:avLst/>
              </a:prstGeom>
              <a:blipFill>
                <a:blip r:embed="rId9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/>
              <p:nvPr/>
            </p:nvSpPr>
            <p:spPr>
              <a:xfrm>
                <a:off x="2301769" y="2492642"/>
                <a:ext cx="1267386" cy="423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05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05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zh-CN" altLang="en-US" sz="10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05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1050" dirty="0"/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769" y="2492642"/>
                <a:ext cx="1267386" cy="423001"/>
              </a:xfrm>
              <a:prstGeom prst="rect">
                <a:avLst/>
              </a:prstGeom>
              <a:blipFill>
                <a:blip r:embed="rId10"/>
                <a:stretch>
                  <a:fillRect l="-6280" t="-130435" r="-29469" b="-197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/>
              <p:nvPr/>
            </p:nvSpPr>
            <p:spPr>
              <a:xfrm>
                <a:off x="332535" y="2965839"/>
                <a:ext cx="2651447" cy="46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sz="1100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100" i="1" dirty="0" smtClean="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110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1,  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𝑠𝑢𝑐𝑐𝑒𝑠𝑠𝑓𝑢𝑙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𝑡𝑟𝑎𝑛𝑠𝑚𝑖𝑠𝑠𝑖𝑜𝑛</m:t>
                              </m:r>
                            </m:e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0,  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35" y="2965839"/>
                <a:ext cx="2651447" cy="469937"/>
              </a:xfrm>
              <a:prstGeom prst="rect">
                <a:avLst/>
              </a:prstGeom>
              <a:blipFill>
                <a:blip r:embed="rId11"/>
                <a:stretch>
                  <a:fillRect l="-8525" t="-177922" b="-259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片包含 图形用户界面&#10;&#10;描述已自动生成">
            <a:extLst>
              <a:ext uri="{FF2B5EF4-FFF2-40B4-BE49-F238E27FC236}">
                <a16:creationId xmlns:a16="http://schemas.microsoft.com/office/drawing/2014/main" id="{849F02FA-759D-4608-BD9F-B1BAE8717D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53" y="1068636"/>
            <a:ext cx="2453248" cy="111756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/>
              <p:nvPr/>
            </p:nvSpPr>
            <p:spPr>
              <a:xfrm>
                <a:off x="414145" y="2496967"/>
                <a:ext cx="1887624" cy="438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1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1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zh-CN" altLang="en-US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zh-CN" altLang="en-US" sz="11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en-US" sz="11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100" b="1" i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45" y="2496967"/>
                <a:ext cx="1887624" cy="438838"/>
              </a:xfrm>
              <a:prstGeom prst="rect">
                <a:avLst/>
              </a:prstGeom>
              <a:blipFill>
                <a:blip r:embed="rId13"/>
                <a:stretch>
                  <a:fillRect t="-131944" r="-9032" b="-197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itle 1">
            <a:extLst>
              <a:ext uri="{FF2B5EF4-FFF2-40B4-BE49-F238E27FC236}">
                <a16:creationId xmlns:a16="http://schemas.microsoft.com/office/drawing/2014/main" id="{C6B0E091-F1B2-4759-86B2-06693E5F225C}"/>
              </a:ext>
            </a:extLst>
          </p:cNvPr>
          <p:cNvSpPr txBox="1">
            <a:spLocks/>
          </p:cNvSpPr>
          <p:nvPr/>
        </p:nvSpPr>
        <p:spPr>
          <a:xfrm>
            <a:off x="148962" y="2147546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 descr="图片包含 图示&#10;&#10;描述已自动生成">
            <a:extLst>
              <a:ext uri="{FF2B5EF4-FFF2-40B4-BE49-F238E27FC236}">
                <a16:creationId xmlns:a16="http://schemas.microsoft.com/office/drawing/2014/main" id="{D36EDCA5-E461-4A18-8F84-87C24DBAEFE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85" y="4816412"/>
            <a:ext cx="2651447" cy="11488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03806DC-BA9B-400C-8715-4CD185F9B1AB}"/>
                  </a:ext>
                </a:extLst>
              </p:cNvPr>
              <p:cNvSpPr txBox="1"/>
              <p:nvPr/>
            </p:nvSpPr>
            <p:spPr>
              <a:xfrm>
                <a:off x="2831867" y="5583807"/>
                <a:ext cx="3123510" cy="571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100" i="1"/>
                        <m:t>𝑁</m:t>
                      </m:r>
                      <m:r>
                        <a:rPr lang="en-US" altLang="zh-CN" sz="1100" i="1"/>
                        <m:t>=</m:t>
                      </m:r>
                      <m:nary>
                        <m:naryPr>
                          <m:chr m:val="∑"/>
                          <m:ctrlPr>
                            <a:rPr lang="zh-CN" altLang="zh-CN" sz="1100" i="1"/>
                          </m:ctrlPr>
                        </m:naryPr>
                        <m:sub>
                          <m:r>
                            <a:rPr lang="en-US" altLang="zh-CN" sz="1100" i="1"/>
                            <m:t>𝑘</m:t>
                          </m:r>
                          <m:r>
                            <a:rPr lang="en-US" altLang="zh-CN" sz="1100" i="1"/>
                            <m:t>=3</m:t>
                          </m:r>
                        </m:sub>
                        <m:sup>
                          <m:r>
                            <a:rPr lang="en-US" altLang="zh-CN" sz="1100" i="1"/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</m:sSub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altLang="zh-CN" sz="1100" i="1"/>
                        <m:t>+</m:t>
                      </m:r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𝑈</m:t>
                          </m:r>
                        </m:e>
                        <m:sub>
                          <m:r>
                            <a:rPr lang="en-US" altLang="zh-CN" sz="1100" i="1"/>
                            <m:t>2</m:t>
                          </m:r>
                        </m:sub>
                      </m:sSub>
                      <m:d>
                        <m:dPr>
                          <m:ctrlPr>
                            <a:rPr lang="zh-CN" altLang="zh-CN" sz="1100" i="1"/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1</m:t>
                              </m:r>
                            </m:sub>
                          </m:sSub>
                          <m:r>
                            <a:rPr lang="en-US" altLang="zh-CN" sz="1100" i="1"/>
                            <m:t>+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sz="1100" i="1"/>
                        <m:t>+</m:t>
                      </m:r>
                      <m:d>
                        <m:dPr>
                          <m:ctrlPr>
                            <a:rPr lang="zh-CN" altLang="zh-CN" sz="1100" i="1"/>
                          </m:ctrlPr>
                        </m:dPr>
                        <m:e>
                          <m:r>
                            <a:rPr lang="en-US" altLang="zh-CN" sz="1100" i="1"/>
                            <m:t>1−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𝑈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𝑈</m:t>
                          </m:r>
                        </m:e>
                        <m:sub>
                          <m:r>
                            <a:rPr lang="en-US" altLang="zh-CN" sz="1100" i="1"/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𝑛</m:t>
                          </m:r>
                        </m:e>
                        <m:sub>
                          <m:r>
                            <a:rPr lang="en-US" altLang="zh-CN" sz="1100" i="1"/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03806DC-BA9B-400C-8715-4CD185F9B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867" y="5583807"/>
                <a:ext cx="3123510" cy="571631"/>
              </a:xfrm>
              <a:prstGeom prst="rect">
                <a:avLst/>
              </a:prstGeom>
              <a:blipFill>
                <a:blip r:embed="rId15"/>
                <a:stretch>
                  <a:fillRect l="-781" t="-88298" b="-1404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3B5F587C-47FC-4372-BC17-FA3EA0236D55}"/>
                  </a:ext>
                </a:extLst>
              </p:cNvPr>
              <p:cNvSpPr txBox="1"/>
              <p:nvPr/>
            </p:nvSpPr>
            <p:spPr>
              <a:xfrm>
                <a:off x="1197806" y="6125148"/>
                <a:ext cx="4174256" cy="6303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1100" i="1"/>
                          </m:ctrlPr>
                        </m:sSupPr>
                        <m:e>
                          <m:r>
                            <a:rPr lang="en-US" altLang="zh-CN" sz="1100" b="1" i="1"/>
                            <m:t>𝐖</m:t>
                          </m:r>
                        </m:e>
                        <m:sup>
                          <m:r>
                            <a:rPr lang="en-US" altLang="zh-CN" sz="1100" i="1"/>
                            <m:t>𝑡</m:t>
                          </m:r>
                          <m:r>
                            <a:rPr lang="en-US" altLang="zh-CN" sz="1100" i="1"/>
                            <m:t>+1</m:t>
                          </m:r>
                        </m:sup>
                      </m:sSup>
                      <m:r>
                        <a:rPr lang="en-US" altLang="zh-CN" sz="1100" i="1"/>
                        <m:t>=</m:t>
                      </m:r>
                      <m:f>
                        <m:fPr>
                          <m:ctrlPr>
                            <a:rPr lang="zh-CN" altLang="zh-CN" sz="1100" i="1"/>
                          </m:ctrlPr>
                        </m:fPr>
                        <m:num>
                          <m:r>
                            <a:rPr lang="en-US" altLang="zh-CN" sz="1100" i="1"/>
                            <m:t>1</m:t>
                          </m:r>
                        </m:num>
                        <m:den>
                          <m:r>
                            <a:rPr lang="en-US" altLang="zh-CN" sz="1100" i="1"/>
                            <m:t>𝑁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zh-CN" altLang="zh-CN" sz="1100" i="1"/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zh-CN" altLang="zh-CN" sz="1100" i="1"/>
                              </m:ctrlPr>
                            </m:naryPr>
                            <m:sub>
                              <m:r>
                                <a:rPr lang="en-US" altLang="zh-CN" sz="1100" i="1"/>
                                <m:t>𝑘</m:t>
                              </m:r>
                              <m:r>
                                <a:rPr lang="en-US" altLang="zh-CN" sz="1100" i="1"/>
                                <m:t>=3</m:t>
                              </m:r>
                            </m:sub>
                            <m:sup>
                              <m:r>
                                <a:rPr lang="en-US" altLang="zh-CN" sz="1100" i="1"/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zh-CN" altLang="zh-CN" sz="1100" i="1"/>
                                      </m:ctrlPr>
                                    </m:sSubPr>
                                    <m:e>
                                      <m:r>
                                        <a:rPr lang="en-US" altLang="zh-CN" sz="1100" i="1"/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altLang="zh-CN" sz="1100" i="1"/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zh-CN" altLang="zh-CN" sz="1100" i="1"/>
                                  </m:ctrlPr>
                                </m:sSubSupPr>
                                <m:e>
                                  <m:r>
                                    <a:rPr lang="en-US" altLang="zh-CN" sz="1100" b="1" i="1"/>
                                    <m:t>𝐖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  <m:sup>
                                  <m:r>
                                    <a:rPr lang="en-US" altLang="zh-CN" sz="1100" i="1"/>
                                    <m:t>𝑡</m:t>
                                  </m:r>
                                </m:sup>
                              </m:sSubSup>
                            </m:e>
                          </m:nary>
                          <m:r>
                            <a:rPr lang="en-US" altLang="zh-CN" sz="1100" i="1"/>
                            <m:t>+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𝑈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zh-CN" sz="1100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100" i="1"/>
                                <m:t>+</m:t>
                              </m:r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100" i="1"/>
                              </m:ctrlPr>
                            </m:sSubSupPr>
                            <m:e>
                              <m:r>
                                <a:rPr lang="en-US" altLang="zh-CN" sz="1100" b="1" i="1"/>
                                <m:t>𝐖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  <m:sup>
                              <m:r>
                                <a:rPr lang="en-US" altLang="zh-CN" sz="1100" i="1"/>
                                <m:t>𝑡</m:t>
                              </m:r>
                              <m:r>
                                <a:rPr lang="en-US" altLang="zh-CN" sz="1100" i="1"/>
                                <m:t>+1/2</m:t>
                              </m:r>
                            </m:sup>
                          </m:sSubSup>
                          <m:r>
                            <a:rPr lang="en-US" altLang="zh-CN" sz="1100" i="1"/>
                            <m:t>+</m:t>
                          </m:r>
                          <m:d>
                            <m:dPr>
                              <m:ctrlPr>
                                <a:rPr lang="zh-CN" altLang="zh-CN" sz="1100" i="1"/>
                              </m:ctrlPr>
                            </m:dPr>
                            <m:e>
                              <m:r>
                                <a:rPr lang="en-US" altLang="zh-CN" sz="1100" i="1"/>
                                <m:t>1−</m:t>
                              </m:r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100" i="1"/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100" b="1" i="1"/>
                                <m:t>𝐖</m:t>
                              </m:r>
                            </m:e>
                            <m:sub>
                              <m:r>
                                <a:rPr lang="en-US" altLang="zh-CN" sz="1100" i="1"/>
                                <m:t>1</m:t>
                              </m:r>
                            </m:sub>
                            <m:sup>
                              <m:r>
                                <a:rPr lang="en-US" altLang="zh-CN" sz="1100" i="1"/>
                                <m:t>𝑡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3B5F587C-47FC-4372-BC17-FA3EA0236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06" y="6125148"/>
                <a:ext cx="4174256" cy="63030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itle 1">
            <a:extLst>
              <a:ext uri="{FF2B5EF4-FFF2-40B4-BE49-F238E27FC236}">
                <a16:creationId xmlns:a16="http://schemas.microsoft.com/office/drawing/2014/main" id="{E70EBAAC-5CED-4D7F-AD5F-9BFFF6E133A4}"/>
              </a:ext>
            </a:extLst>
          </p:cNvPr>
          <p:cNvSpPr txBox="1">
            <a:spLocks/>
          </p:cNvSpPr>
          <p:nvPr/>
        </p:nvSpPr>
        <p:spPr>
          <a:xfrm>
            <a:off x="120259" y="5965227"/>
            <a:ext cx="164637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914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120259" y="835116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279229" y="3439215"/>
                <a:ext cx="3289926" cy="700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1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29" y="3439215"/>
                <a:ext cx="3289926" cy="700833"/>
              </a:xfrm>
              <a:prstGeom prst="rect">
                <a:avLst/>
              </a:prstGeom>
              <a:blipFill>
                <a:blip r:embed="rId3"/>
                <a:stretch>
                  <a:fillRect b="-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/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①: UE#1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to UE#2 via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②: UE#2 does local model aggregation  ----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1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③: UE#2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gNB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blipFill>
                <a:blip r:embed="rId4"/>
                <a:stretch>
                  <a:fillRect b="-23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3569155" y="837975"/>
            <a:ext cx="2679510" cy="40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42499A-082C-4975-87A0-CE07B658756B}"/>
              </a:ext>
            </a:extLst>
          </p:cNvPr>
          <p:cNvSpPr txBox="1">
            <a:spLocks/>
          </p:cNvSpPr>
          <p:nvPr/>
        </p:nvSpPr>
        <p:spPr>
          <a:xfrm>
            <a:off x="3684787" y="1224191"/>
            <a:ext cx="279106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Scenarios#1: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/>
              <p:nvPr/>
            </p:nvSpPr>
            <p:spPr>
              <a:xfrm>
                <a:off x="2301769" y="2492642"/>
                <a:ext cx="1267386" cy="423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05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05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zh-CN" altLang="en-US" sz="10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05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1050" dirty="0"/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769" y="2492642"/>
                <a:ext cx="1267386" cy="423001"/>
              </a:xfrm>
              <a:prstGeom prst="rect">
                <a:avLst/>
              </a:prstGeom>
              <a:blipFill>
                <a:blip r:embed="rId5"/>
                <a:stretch>
                  <a:fillRect l="-6280" t="-130435" r="-29469" b="-1971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/>
              <p:nvPr/>
            </p:nvSpPr>
            <p:spPr>
              <a:xfrm>
                <a:off x="332535" y="2965839"/>
                <a:ext cx="2651447" cy="46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sz="1100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100" i="1" dirty="0" smtClean="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110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1,  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𝑠𝑢𝑐𝑐𝑒𝑠𝑠𝑓𝑢𝑙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𝑡𝑟𝑎𝑛𝑠𝑚𝑖𝑠𝑠𝑖𝑜𝑛</m:t>
                              </m:r>
                            </m:e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0,  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35" y="2965839"/>
                <a:ext cx="2651447" cy="469937"/>
              </a:xfrm>
              <a:prstGeom prst="rect">
                <a:avLst/>
              </a:prstGeom>
              <a:blipFill>
                <a:blip r:embed="rId6"/>
                <a:stretch>
                  <a:fillRect l="-8525" t="-177922" b="-259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片包含 图形用户界面&#10;&#10;描述已自动生成">
            <a:extLst>
              <a:ext uri="{FF2B5EF4-FFF2-40B4-BE49-F238E27FC236}">
                <a16:creationId xmlns:a16="http://schemas.microsoft.com/office/drawing/2014/main" id="{849F02FA-759D-4608-BD9F-B1BAE8717D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09" y="1087839"/>
            <a:ext cx="2453248" cy="111756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/>
              <p:nvPr/>
            </p:nvSpPr>
            <p:spPr>
              <a:xfrm>
                <a:off x="414145" y="2496967"/>
                <a:ext cx="1887624" cy="438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1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1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zh-CN" altLang="en-US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zh-CN" altLang="en-US" sz="11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en-US" sz="11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100" b="1" i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45" y="2496967"/>
                <a:ext cx="1887624" cy="438838"/>
              </a:xfrm>
              <a:prstGeom prst="rect">
                <a:avLst/>
              </a:prstGeom>
              <a:blipFill>
                <a:blip r:embed="rId8"/>
                <a:stretch>
                  <a:fillRect t="-131944" r="-9032" b="-197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itle 1">
            <a:extLst>
              <a:ext uri="{FF2B5EF4-FFF2-40B4-BE49-F238E27FC236}">
                <a16:creationId xmlns:a16="http://schemas.microsoft.com/office/drawing/2014/main" id="{C6B0E091-F1B2-4759-86B2-06693E5F225C}"/>
              </a:ext>
            </a:extLst>
          </p:cNvPr>
          <p:cNvSpPr txBox="1">
            <a:spLocks/>
          </p:cNvSpPr>
          <p:nvPr/>
        </p:nvSpPr>
        <p:spPr>
          <a:xfrm>
            <a:off x="148962" y="2147546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 descr="图片包含 图示&#10;&#10;描述已自动生成">
            <a:extLst>
              <a:ext uri="{FF2B5EF4-FFF2-40B4-BE49-F238E27FC236}">
                <a16:creationId xmlns:a16="http://schemas.microsoft.com/office/drawing/2014/main" id="{D36EDCA5-E461-4A18-8F84-87C24DBAEF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02" y="1600875"/>
            <a:ext cx="2579316" cy="11175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03806DC-BA9B-400C-8715-4CD185F9B1AB}"/>
                  </a:ext>
                </a:extLst>
              </p:cNvPr>
              <p:cNvSpPr txBox="1"/>
              <p:nvPr/>
            </p:nvSpPr>
            <p:spPr>
              <a:xfrm>
                <a:off x="6711216" y="2430570"/>
                <a:ext cx="3123510" cy="571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100" i="1"/>
                        <m:t>𝑁</m:t>
                      </m:r>
                      <m:r>
                        <a:rPr lang="en-US" altLang="zh-CN" sz="1100" i="1"/>
                        <m:t>=</m:t>
                      </m:r>
                      <m:nary>
                        <m:naryPr>
                          <m:chr m:val="∑"/>
                          <m:ctrlPr>
                            <a:rPr lang="zh-CN" altLang="zh-CN" sz="1100" i="1"/>
                          </m:ctrlPr>
                        </m:naryPr>
                        <m:sub>
                          <m:r>
                            <a:rPr lang="en-US" altLang="zh-CN" sz="1100" i="1"/>
                            <m:t>𝑘</m:t>
                          </m:r>
                          <m:r>
                            <a:rPr lang="en-US" altLang="zh-CN" sz="1100" i="1"/>
                            <m:t>=3</m:t>
                          </m:r>
                        </m:sub>
                        <m:sup>
                          <m:r>
                            <a:rPr lang="en-US" altLang="zh-CN" sz="1100" i="1"/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</m:sSub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altLang="zh-CN" sz="1100" i="1"/>
                        <m:t>+</m:t>
                      </m:r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𝑈</m:t>
                          </m:r>
                        </m:e>
                        <m:sub>
                          <m:r>
                            <a:rPr lang="en-US" altLang="zh-CN" sz="1100" i="1"/>
                            <m:t>2</m:t>
                          </m:r>
                        </m:sub>
                      </m:sSub>
                      <m:d>
                        <m:dPr>
                          <m:ctrlPr>
                            <a:rPr lang="zh-CN" altLang="zh-CN" sz="1100" i="1"/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1</m:t>
                              </m:r>
                            </m:sub>
                          </m:sSub>
                          <m:r>
                            <a:rPr lang="en-US" altLang="zh-CN" sz="1100" i="1"/>
                            <m:t>+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𝑛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zh-CN" sz="1100" i="1"/>
                        <m:t>+</m:t>
                      </m:r>
                      <m:d>
                        <m:dPr>
                          <m:ctrlPr>
                            <a:rPr lang="zh-CN" altLang="zh-CN" sz="1100" i="1"/>
                          </m:ctrlPr>
                        </m:dPr>
                        <m:e>
                          <m:r>
                            <a:rPr lang="en-US" altLang="zh-CN" sz="1100" i="1"/>
                            <m:t>1−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𝑈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𝑈</m:t>
                          </m:r>
                        </m:e>
                        <m:sub>
                          <m:r>
                            <a:rPr lang="en-US" altLang="zh-CN" sz="1100" i="1"/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𝑛</m:t>
                          </m:r>
                        </m:e>
                        <m:sub>
                          <m:r>
                            <a:rPr lang="en-US" altLang="zh-CN" sz="1100" i="1"/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03806DC-BA9B-400C-8715-4CD185F9B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216" y="2430570"/>
                <a:ext cx="3123510" cy="571631"/>
              </a:xfrm>
              <a:prstGeom prst="rect">
                <a:avLst/>
              </a:prstGeom>
              <a:blipFill>
                <a:blip r:embed="rId10"/>
                <a:stretch>
                  <a:fillRect l="-781" t="-89247" b="-1430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3B5F587C-47FC-4372-BC17-FA3EA0236D55}"/>
                  </a:ext>
                </a:extLst>
              </p:cNvPr>
              <p:cNvSpPr txBox="1"/>
              <p:nvPr/>
            </p:nvSpPr>
            <p:spPr>
              <a:xfrm>
                <a:off x="6808145" y="1871046"/>
                <a:ext cx="4174256" cy="6303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1100" i="1"/>
                          </m:ctrlPr>
                        </m:sSupPr>
                        <m:e>
                          <m:r>
                            <a:rPr lang="en-US" altLang="zh-CN" sz="1100" b="1" i="1"/>
                            <m:t>𝐖</m:t>
                          </m:r>
                        </m:e>
                        <m:sup>
                          <m:r>
                            <a:rPr lang="en-US" altLang="zh-CN" sz="1100" i="1"/>
                            <m:t>𝑡</m:t>
                          </m:r>
                          <m:r>
                            <a:rPr lang="en-US" altLang="zh-CN" sz="1100" i="1"/>
                            <m:t>+1</m:t>
                          </m:r>
                        </m:sup>
                      </m:sSup>
                      <m:r>
                        <a:rPr lang="en-US" altLang="zh-CN" sz="1100" i="1"/>
                        <m:t>=</m:t>
                      </m:r>
                      <m:f>
                        <m:fPr>
                          <m:ctrlPr>
                            <a:rPr lang="zh-CN" altLang="zh-CN" sz="1100" i="1"/>
                          </m:ctrlPr>
                        </m:fPr>
                        <m:num>
                          <m:r>
                            <a:rPr lang="en-US" altLang="zh-CN" sz="1100" i="1"/>
                            <m:t>1</m:t>
                          </m:r>
                        </m:num>
                        <m:den>
                          <m:r>
                            <a:rPr lang="en-US" altLang="zh-CN" sz="1100" i="1"/>
                            <m:t>𝑁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zh-CN" altLang="zh-CN" sz="1100" i="1"/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zh-CN" altLang="zh-CN" sz="1100" i="1"/>
                              </m:ctrlPr>
                            </m:naryPr>
                            <m:sub>
                              <m:r>
                                <a:rPr lang="en-US" altLang="zh-CN" sz="1100" i="1"/>
                                <m:t>𝑘</m:t>
                              </m:r>
                              <m:r>
                                <a:rPr lang="en-US" altLang="zh-CN" sz="1100" i="1"/>
                                <m:t>=3</m:t>
                              </m:r>
                            </m:sub>
                            <m:sup>
                              <m:r>
                                <a:rPr lang="en-US" altLang="zh-CN" sz="1100" i="1"/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zh-CN" altLang="zh-CN" sz="1100" i="1"/>
                                      </m:ctrlPr>
                                    </m:sSubPr>
                                    <m:e>
                                      <m:r>
                                        <a:rPr lang="en-US" altLang="zh-CN" sz="1100" i="1"/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altLang="zh-CN" sz="1100" i="1"/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zh-CN" altLang="zh-CN" sz="1100" i="1"/>
                                  </m:ctrlPr>
                                </m:sSubSupPr>
                                <m:e>
                                  <m:r>
                                    <a:rPr lang="en-US" altLang="zh-CN" sz="1100" b="1" i="1"/>
                                    <m:t>𝐖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𝑘</m:t>
                                  </m:r>
                                </m:sub>
                                <m:sup>
                                  <m:r>
                                    <a:rPr lang="en-US" altLang="zh-CN" sz="1100" i="1"/>
                                    <m:t>𝑡</m:t>
                                  </m:r>
                                </m:sup>
                              </m:sSubSup>
                            </m:e>
                          </m:nary>
                          <m:r>
                            <a:rPr lang="en-US" altLang="zh-CN" sz="1100" i="1"/>
                            <m:t>+</m:t>
                          </m:r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𝑈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zh-CN" sz="1100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100" i="1"/>
                                <m:t>+</m:t>
                              </m:r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100" i="1"/>
                              </m:ctrlPr>
                            </m:sSubSupPr>
                            <m:e>
                              <m:r>
                                <a:rPr lang="en-US" altLang="zh-CN" sz="1100" b="1" i="1"/>
                                <m:t>𝐖</m:t>
                              </m:r>
                            </m:e>
                            <m:sub>
                              <m:r>
                                <a:rPr lang="en-US" altLang="zh-CN" sz="1100" i="1"/>
                                <m:t>2</m:t>
                              </m:r>
                            </m:sub>
                            <m:sup>
                              <m:r>
                                <a:rPr lang="en-US" altLang="zh-CN" sz="1100" i="1"/>
                                <m:t>𝑡</m:t>
                              </m:r>
                              <m:r>
                                <a:rPr lang="en-US" altLang="zh-CN" sz="1100" i="1"/>
                                <m:t>+1/2</m:t>
                              </m:r>
                            </m:sup>
                          </m:sSubSup>
                          <m:r>
                            <a:rPr lang="en-US" altLang="zh-CN" sz="1100" i="1"/>
                            <m:t>+</m:t>
                          </m:r>
                          <m:d>
                            <m:dPr>
                              <m:ctrlPr>
                                <a:rPr lang="zh-CN" altLang="zh-CN" sz="1100" i="1"/>
                              </m:ctrlPr>
                            </m:dPr>
                            <m:e>
                              <m:r>
                                <a:rPr lang="en-US" altLang="zh-CN" sz="1100" i="1"/>
                                <m:t>1−</m:t>
                              </m:r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2</m:t>
                                  </m:r>
                                </m:sub>
                              </m:sSub>
                            </m:e>
                          </m:d>
                          <m:sSubSup>
                            <m:sSubSupPr>
                              <m:ctrlPr>
                                <a:rPr lang="zh-CN" altLang="zh-CN" sz="1100" i="1"/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zh-CN" sz="1100" i="1"/>
                                  </m:ctrlPr>
                                </m:sSubPr>
                                <m:e>
                                  <m:r>
                                    <a:rPr lang="en-US" altLang="zh-CN" sz="1100" i="1"/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sz="1100" i="1"/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100" b="1" i="1"/>
                                <m:t>𝐖</m:t>
                              </m:r>
                            </m:e>
                            <m:sub>
                              <m:r>
                                <a:rPr lang="en-US" altLang="zh-CN" sz="1100" i="1"/>
                                <m:t>1</m:t>
                              </m:r>
                            </m:sub>
                            <m:sup>
                              <m:r>
                                <a:rPr lang="en-US" altLang="zh-CN" sz="1100" i="1"/>
                                <m:t>𝑡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61" name="文本框 60">
                <a:extLst>
                  <a:ext uri="{FF2B5EF4-FFF2-40B4-BE49-F238E27FC236}">
                    <a16:creationId xmlns:a16="http://schemas.microsoft.com/office/drawing/2014/main" id="{3B5F587C-47FC-4372-BC17-FA3EA0236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8145" y="1871046"/>
                <a:ext cx="4174256" cy="63030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itle 1">
            <a:extLst>
              <a:ext uri="{FF2B5EF4-FFF2-40B4-BE49-F238E27FC236}">
                <a16:creationId xmlns:a16="http://schemas.microsoft.com/office/drawing/2014/main" id="{E70EBAAC-5CED-4D7F-AD5F-9BFFF6E133A4}"/>
              </a:ext>
            </a:extLst>
          </p:cNvPr>
          <p:cNvSpPr txBox="1">
            <a:spLocks/>
          </p:cNvSpPr>
          <p:nvPr/>
        </p:nvSpPr>
        <p:spPr>
          <a:xfrm>
            <a:off x="6475848" y="1627416"/>
            <a:ext cx="164637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500D2B8-7AD2-43FD-9AC3-BBCEB42719B7}"/>
              </a:ext>
            </a:extLst>
          </p:cNvPr>
          <p:cNvSpPr txBox="1">
            <a:spLocks/>
          </p:cNvSpPr>
          <p:nvPr/>
        </p:nvSpPr>
        <p:spPr>
          <a:xfrm>
            <a:off x="224928" y="4330159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Scenarios#2: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two-way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 descr="图形用户界面&#10;&#10;中度可信度描述已自动生成">
            <a:extLst>
              <a:ext uri="{FF2B5EF4-FFF2-40B4-BE49-F238E27FC236}">
                <a16:creationId xmlns:a16="http://schemas.microsoft.com/office/drawing/2014/main" id="{13A030E3-A53F-4C3D-B2DA-B4EEE6C696A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34" y="4702618"/>
            <a:ext cx="2651447" cy="11763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/>
              <p:nvPr/>
            </p:nvSpPr>
            <p:spPr>
              <a:xfrm>
                <a:off x="3824402" y="2984698"/>
                <a:ext cx="3053488" cy="261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Outage probability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for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UE#1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1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402" y="2984698"/>
                <a:ext cx="3053488" cy="261290"/>
              </a:xfrm>
              <a:prstGeom prst="rect">
                <a:avLst/>
              </a:prstGeom>
              <a:blipFill>
                <a:blip r:embed="rId13"/>
                <a:stretch>
                  <a:fillRect b="-19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/>
              <p:nvPr/>
            </p:nvSpPr>
            <p:spPr>
              <a:xfrm>
                <a:off x="3722672" y="3292684"/>
                <a:ext cx="3351907" cy="8054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2672" y="3292684"/>
                <a:ext cx="3351907" cy="805477"/>
              </a:xfrm>
              <a:prstGeom prst="rect">
                <a:avLst/>
              </a:prstGeom>
              <a:blipFill>
                <a:blip r:embed="rId14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 descr="交通信号灯&#10;&#10;中度可信度描述已自动生成">
            <a:extLst>
              <a:ext uri="{FF2B5EF4-FFF2-40B4-BE49-F238E27FC236}">
                <a16:creationId xmlns:a16="http://schemas.microsoft.com/office/drawing/2014/main" id="{A7E6B492-2ECD-44B7-8902-D4EA9B5B780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445" y="4712374"/>
            <a:ext cx="2253384" cy="1405735"/>
          </a:xfrm>
          <a:prstGeom prst="rect">
            <a:avLst/>
          </a:prstGeom>
        </p:spPr>
      </p:pic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FD80A675-43D2-4D41-91C3-9D04011E8687}"/>
              </a:ext>
            </a:extLst>
          </p:cNvPr>
          <p:cNvCxnSpPr>
            <a:cxnSpLocks/>
          </p:cNvCxnSpPr>
          <p:nvPr/>
        </p:nvCxnSpPr>
        <p:spPr>
          <a:xfrm>
            <a:off x="3494755" y="809066"/>
            <a:ext cx="0" cy="3330982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CE7A971-9BF1-4943-87AB-797026E190CD}"/>
              </a:ext>
            </a:extLst>
          </p:cNvPr>
          <p:cNvCxnSpPr>
            <a:cxnSpLocks/>
          </p:cNvCxnSpPr>
          <p:nvPr/>
        </p:nvCxnSpPr>
        <p:spPr>
          <a:xfrm flipH="1">
            <a:off x="83527" y="4211447"/>
            <a:ext cx="3411228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887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83527" y="770105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279229" y="3337615"/>
                <a:ext cx="3138706" cy="700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1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29" y="3337615"/>
                <a:ext cx="3138706" cy="700833"/>
              </a:xfrm>
              <a:prstGeom prst="rect">
                <a:avLst/>
              </a:prstGeom>
              <a:blipFill>
                <a:blip r:embed="rId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/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①: UE#1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to UE#2 via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②: UE#2 does local model aggregation  ----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1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③: UE#2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gNB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blipFill>
                <a:blip r:embed="rId4"/>
                <a:stretch>
                  <a:fillRect b="-23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3569155" y="837975"/>
            <a:ext cx="2679510" cy="40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42499A-082C-4975-87A0-CE07B658756B}"/>
              </a:ext>
            </a:extLst>
          </p:cNvPr>
          <p:cNvSpPr txBox="1">
            <a:spLocks/>
          </p:cNvSpPr>
          <p:nvPr/>
        </p:nvSpPr>
        <p:spPr>
          <a:xfrm>
            <a:off x="3684787" y="1224191"/>
            <a:ext cx="279106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Scenarios#1: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/>
              <p:nvPr/>
            </p:nvSpPr>
            <p:spPr>
              <a:xfrm>
                <a:off x="2301769" y="2391042"/>
                <a:ext cx="1267386" cy="423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05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05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zh-CN" altLang="en-US" sz="10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05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1050" dirty="0"/>
              </a:p>
            </p:txBody>
          </p:sp>
        </mc:Choice>
        <mc:Fallback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769" y="2391042"/>
                <a:ext cx="1267386" cy="423001"/>
              </a:xfrm>
              <a:prstGeom prst="rect">
                <a:avLst/>
              </a:prstGeom>
              <a:blipFill>
                <a:blip r:embed="rId5"/>
                <a:stretch>
                  <a:fillRect l="-6280" t="-128571" r="-29469" b="-19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/>
              <p:nvPr/>
            </p:nvSpPr>
            <p:spPr>
              <a:xfrm>
                <a:off x="332535" y="2864239"/>
                <a:ext cx="2651447" cy="46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sz="1100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100" i="1" dirty="0" smtClean="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110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1,  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𝑠𝑢𝑐𝑐𝑒𝑠𝑠𝑓𝑢𝑙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𝑡𝑟𝑎𝑛𝑠𝑚𝑖𝑠𝑠𝑖𝑜𝑛</m:t>
                              </m:r>
                            </m:e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0,  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35" y="2864239"/>
                <a:ext cx="2651447" cy="469937"/>
              </a:xfrm>
              <a:prstGeom prst="rect">
                <a:avLst/>
              </a:prstGeom>
              <a:blipFill>
                <a:blip r:embed="rId6"/>
                <a:stretch>
                  <a:fillRect l="-8525" t="-177922" b="-259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片包含 图形用户界面&#10;&#10;描述已自动生成">
            <a:extLst>
              <a:ext uri="{FF2B5EF4-FFF2-40B4-BE49-F238E27FC236}">
                <a16:creationId xmlns:a16="http://schemas.microsoft.com/office/drawing/2014/main" id="{849F02FA-759D-4608-BD9F-B1BAE8717D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0" y="1014968"/>
            <a:ext cx="2453248" cy="111756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/>
              <p:nvPr/>
            </p:nvSpPr>
            <p:spPr>
              <a:xfrm>
                <a:off x="414145" y="2395367"/>
                <a:ext cx="1887624" cy="438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1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1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zh-CN" altLang="en-US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zh-CN" altLang="en-US" sz="11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en-US" sz="11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100" b="1" i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en-US" sz="1100" dirty="0"/>
              </a:p>
            </p:txBody>
          </p:sp>
        </mc:Choice>
        <mc:Fallback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45" y="2395367"/>
                <a:ext cx="1887624" cy="438838"/>
              </a:xfrm>
              <a:prstGeom prst="rect">
                <a:avLst/>
              </a:prstGeom>
              <a:blipFill>
                <a:blip r:embed="rId8"/>
                <a:stretch>
                  <a:fillRect t="-131944" r="-9032" b="-197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itle 1">
            <a:extLst>
              <a:ext uri="{FF2B5EF4-FFF2-40B4-BE49-F238E27FC236}">
                <a16:creationId xmlns:a16="http://schemas.microsoft.com/office/drawing/2014/main" id="{C6B0E091-F1B2-4759-86B2-06693E5F225C}"/>
              </a:ext>
            </a:extLst>
          </p:cNvPr>
          <p:cNvSpPr txBox="1">
            <a:spLocks/>
          </p:cNvSpPr>
          <p:nvPr/>
        </p:nvSpPr>
        <p:spPr>
          <a:xfrm>
            <a:off x="148962" y="2045946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500D2B8-7AD2-43FD-9AC3-BBCEB42719B7}"/>
              </a:ext>
            </a:extLst>
          </p:cNvPr>
          <p:cNvSpPr txBox="1">
            <a:spLocks/>
          </p:cNvSpPr>
          <p:nvPr/>
        </p:nvSpPr>
        <p:spPr>
          <a:xfrm>
            <a:off x="3687438" y="3130039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Scenarios#2: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two-way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/>
              <p:nvPr/>
            </p:nvSpPr>
            <p:spPr>
              <a:xfrm>
                <a:off x="6640054" y="1714209"/>
                <a:ext cx="3053488" cy="261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Outage probability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for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UE#1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1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054" y="1714209"/>
                <a:ext cx="3053488" cy="261290"/>
              </a:xfrm>
              <a:prstGeom prst="rect">
                <a:avLst/>
              </a:prstGeom>
              <a:blipFill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/>
              <p:nvPr/>
            </p:nvSpPr>
            <p:spPr>
              <a:xfrm>
                <a:off x="6538324" y="2022195"/>
                <a:ext cx="4082784" cy="7012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324" y="2022195"/>
                <a:ext cx="4082784" cy="701282"/>
              </a:xfrm>
              <a:prstGeom prst="rect">
                <a:avLst/>
              </a:prstGeom>
              <a:blipFill>
                <a:blip r:embed="rId10"/>
                <a:stretch>
                  <a:fillRect b="-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FD80A675-43D2-4D41-91C3-9D04011E8687}"/>
              </a:ext>
            </a:extLst>
          </p:cNvPr>
          <p:cNvCxnSpPr>
            <a:cxnSpLocks/>
          </p:cNvCxnSpPr>
          <p:nvPr/>
        </p:nvCxnSpPr>
        <p:spPr>
          <a:xfrm>
            <a:off x="3494755" y="809066"/>
            <a:ext cx="0" cy="3229382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CE7A971-9BF1-4943-87AB-797026E190CD}"/>
              </a:ext>
            </a:extLst>
          </p:cNvPr>
          <p:cNvCxnSpPr>
            <a:cxnSpLocks/>
          </p:cNvCxnSpPr>
          <p:nvPr/>
        </p:nvCxnSpPr>
        <p:spPr>
          <a:xfrm flipH="1">
            <a:off x="83527" y="4109847"/>
            <a:ext cx="3411228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58AC666E-5763-47F6-9FFF-1698D2C21DC2}"/>
              </a:ext>
            </a:extLst>
          </p:cNvPr>
          <p:cNvSpPr txBox="1">
            <a:spLocks/>
          </p:cNvSpPr>
          <p:nvPr/>
        </p:nvSpPr>
        <p:spPr>
          <a:xfrm>
            <a:off x="6784681" y="3130039"/>
            <a:ext cx="2642632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Scenarios#3: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Centralized M-UE group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片包含 图形用户界面&#10;&#10;描述已自动生成">
            <a:extLst>
              <a:ext uri="{FF2B5EF4-FFF2-40B4-BE49-F238E27FC236}">
                <a16:creationId xmlns:a16="http://schemas.microsoft.com/office/drawing/2014/main" id="{DFA3BB68-9C31-441C-B506-4B072627C0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56" y="1582143"/>
            <a:ext cx="2609881" cy="1130806"/>
          </a:xfrm>
          <a:prstGeom prst="rect">
            <a:avLst/>
          </a:prstGeom>
        </p:spPr>
      </p:pic>
      <p:pic>
        <p:nvPicPr>
          <p:cNvPr id="10" name="图片 9" descr="图形用户界面&#10;&#10;描述已自动生成">
            <a:extLst>
              <a:ext uri="{FF2B5EF4-FFF2-40B4-BE49-F238E27FC236}">
                <a16:creationId xmlns:a16="http://schemas.microsoft.com/office/drawing/2014/main" id="{173B8BF4-A458-4885-A9F8-2B59E51543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301" y="3508063"/>
            <a:ext cx="3009802" cy="1335369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A1065F2D-0F48-4626-BEB4-1BB1931CA235}"/>
              </a:ext>
            </a:extLst>
          </p:cNvPr>
          <p:cNvSpPr txBox="1"/>
          <p:nvPr/>
        </p:nvSpPr>
        <p:spPr>
          <a:xfrm>
            <a:off x="4423485" y="2847024"/>
            <a:ext cx="4232539" cy="261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Define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global aggregation contribution probability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72B5ADAB-4622-4440-9714-10B21320BF81}"/>
                  </a:ext>
                </a:extLst>
              </p:cNvPr>
              <p:cNvSpPr txBox="1"/>
              <p:nvPr/>
            </p:nvSpPr>
            <p:spPr>
              <a:xfrm>
                <a:off x="3742256" y="4869720"/>
                <a:ext cx="2842084" cy="812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=1,2)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72B5ADAB-4622-4440-9714-10B21320B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256" y="4869720"/>
                <a:ext cx="2842084" cy="812274"/>
              </a:xfrm>
              <a:prstGeom prst="rect">
                <a:avLst/>
              </a:prstGeom>
              <a:blipFill>
                <a:blip r:embed="rId1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 descr="图示&#10;&#10;描述已自动生成">
            <a:extLst>
              <a:ext uri="{FF2B5EF4-FFF2-40B4-BE49-F238E27FC236}">
                <a16:creationId xmlns:a16="http://schemas.microsoft.com/office/drawing/2014/main" id="{7E3A0EAC-7D98-4087-8AB4-F529307F1B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18" y="3508405"/>
            <a:ext cx="2432255" cy="1517321"/>
          </a:xfrm>
          <a:prstGeom prst="rect">
            <a:avLst/>
          </a:prstGeom>
        </p:spPr>
      </p:pic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3846491C-858B-4E5F-9960-7006A73DB195}"/>
              </a:ext>
            </a:extLst>
          </p:cNvPr>
          <p:cNvCxnSpPr>
            <a:cxnSpLocks/>
          </p:cNvCxnSpPr>
          <p:nvPr/>
        </p:nvCxnSpPr>
        <p:spPr>
          <a:xfrm flipH="1">
            <a:off x="3500804" y="2847024"/>
            <a:ext cx="5845419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A126199-7AA5-4AA1-AEDB-3470214D2993}"/>
                  </a:ext>
                </a:extLst>
              </p:cNvPr>
              <p:cNvSpPr txBox="1"/>
              <p:nvPr/>
            </p:nvSpPr>
            <p:spPr>
              <a:xfrm>
                <a:off x="6684955" y="5025726"/>
                <a:ext cx="2842084" cy="812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=1,M-1)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𝑀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A126199-7AA5-4AA1-AEDB-3470214D2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4955" y="5025726"/>
                <a:ext cx="2842084" cy="812274"/>
              </a:xfrm>
              <a:prstGeom prst="rect">
                <a:avLst/>
              </a:prstGeom>
              <a:blipFill>
                <a:blip r:embed="rId1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图片 29" descr="图示&#10;&#10;描述已自动生成">
            <a:extLst>
              <a:ext uri="{FF2B5EF4-FFF2-40B4-BE49-F238E27FC236}">
                <a16:creationId xmlns:a16="http://schemas.microsoft.com/office/drawing/2014/main" id="{6193CD58-71B6-4B53-899E-C3B6360AFF9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16" y="2827668"/>
            <a:ext cx="2512074" cy="1567115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A91C3484-BD76-46C5-AFE9-FB4D12D22CE6}"/>
              </a:ext>
            </a:extLst>
          </p:cNvPr>
          <p:cNvSpPr txBox="1">
            <a:spLocks/>
          </p:cNvSpPr>
          <p:nvPr/>
        </p:nvSpPr>
        <p:spPr>
          <a:xfrm>
            <a:off x="9400406" y="2409590"/>
            <a:ext cx="2642632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Scenarios#4: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Dentralized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M-UE group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B32B7F4D-FAA4-4C36-99C6-AD847BB8F58F}"/>
                  </a:ext>
                </a:extLst>
              </p:cNvPr>
              <p:cNvSpPr txBox="1"/>
              <p:nvPr/>
            </p:nvSpPr>
            <p:spPr>
              <a:xfrm>
                <a:off x="9527039" y="4464855"/>
                <a:ext cx="2642632" cy="1357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=1,M)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</a:p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100" i="1"/>
                        <m:t>1−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zh-CN" altLang="zh-CN" sz="1100" i="1"/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1100" i="1"/>
                            <m:t>=1</m:t>
                          </m:r>
                        </m:sub>
                        <m:sup>
                          <m:r>
                            <a:rPr lang="en-US" altLang="zh-CN" sz="1100" i="1"/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zh-CN" altLang="zh-CN" sz="1100" i="1"/>
                              </m:ctrlPr>
                            </m:sSubPr>
                            <m:e>
                              <m:r>
                                <a:rPr lang="en-US" altLang="zh-CN" sz="1100" i="1"/>
                                <m:t>𝑞</m:t>
                              </m:r>
                            </m:e>
                            <m:sub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altLang="zh-CN" sz="1100" i="1"/>
                        <m:t>&gt;1−</m:t>
                      </m:r>
                      <m:sSub>
                        <m:sSubPr>
                          <m:ctrlPr>
                            <a:rPr lang="zh-CN" altLang="zh-CN" sz="1100" i="1"/>
                          </m:ctrlPr>
                        </m:sSubPr>
                        <m:e>
                          <m:r>
                            <a:rPr lang="en-US" altLang="zh-CN" sz="1100" i="1"/>
                            <m:t>𝑞</m:t>
                          </m:r>
                        </m:e>
                        <m:sub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B32B7F4D-FAA4-4C36-99C6-AD847BB8F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039" y="4464855"/>
                <a:ext cx="2642632" cy="135787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itle 1">
            <a:extLst>
              <a:ext uri="{FF2B5EF4-FFF2-40B4-BE49-F238E27FC236}">
                <a16:creationId xmlns:a16="http://schemas.microsoft.com/office/drawing/2014/main" id="{609B799A-C72F-417F-9541-0FA728394753}"/>
              </a:ext>
            </a:extLst>
          </p:cNvPr>
          <p:cNvSpPr txBox="1">
            <a:spLocks/>
          </p:cNvSpPr>
          <p:nvPr/>
        </p:nvSpPr>
        <p:spPr>
          <a:xfrm>
            <a:off x="86610" y="4161802"/>
            <a:ext cx="2010564" cy="422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3. 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0915554E-1E00-40E5-8A12-4FC25DE398D9}"/>
              </a:ext>
            </a:extLst>
          </p:cNvPr>
          <p:cNvCxnSpPr>
            <a:cxnSpLocks/>
          </p:cNvCxnSpPr>
          <p:nvPr/>
        </p:nvCxnSpPr>
        <p:spPr>
          <a:xfrm>
            <a:off x="9378673" y="2301240"/>
            <a:ext cx="0" cy="545784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D98435FE-D499-47F4-A7A9-F6DE4ADEF633}"/>
              </a:ext>
            </a:extLst>
          </p:cNvPr>
          <p:cNvCxnSpPr>
            <a:cxnSpLocks/>
          </p:cNvCxnSpPr>
          <p:nvPr/>
        </p:nvCxnSpPr>
        <p:spPr>
          <a:xfrm flipH="1">
            <a:off x="9378673" y="2301240"/>
            <a:ext cx="2732643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>
            <a:extLst>
              <a:ext uri="{FF2B5EF4-FFF2-40B4-BE49-F238E27FC236}">
                <a16:creationId xmlns:a16="http://schemas.microsoft.com/office/drawing/2014/main" id="{01161F8B-8B92-4ADA-B7B0-39C576C77401}"/>
              </a:ext>
            </a:extLst>
          </p:cNvPr>
          <p:cNvSpPr txBox="1"/>
          <p:nvPr/>
        </p:nvSpPr>
        <p:spPr>
          <a:xfrm>
            <a:off x="36652" y="4629980"/>
            <a:ext cx="3568801" cy="183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sz="11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TR22.876: </a:t>
            </a:r>
            <a:r>
              <a:rPr lang="en-US" sz="1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Transfer-Phase 2</a:t>
            </a:r>
          </a:p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3GPP R19 WID </a:t>
            </a:r>
            <a:r>
              <a:rPr lang="zh-CN" alt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 Phase 2</a:t>
            </a:r>
            <a:r>
              <a:rPr lang="zh-CN" alt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(S1-221225):</a:t>
            </a:r>
          </a:p>
          <a:p>
            <a:pPr algn="just">
              <a:lnSpc>
                <a:spcPct val="107000"/>
              </a:lnSpc>
            </a:pP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For Distributed Learning, controlled by network, each device uses the localized data while </a:t>
            </a: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transfer the intermediate data to other nodes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the device moves a certain coverage, has low power, or for combined computation for a big mode.</a:t>
            </a:r>
          </a:p>
          <a:p>
            <a:pPr algn="just">
              <a:lnSpc>
                <a:spcPct val="107000"/>
              </a:lnSpc>
            </a:pP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Objective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Distributed AI training/inference based on direct device connection, e.g. traffic KPIs, different QoS and functional requirements on </a:t>
            </a:r>
            <a:r>
              <a:rPr lang="en-US" sz="105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slidelink</a:t>
            </a: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A69B9C1-B024-4D7D-9BED-46B0ADDEB056}"/>
              </a:ext>
            </a:extLst>
          </p:cNvPr>
          <p:cNvCxnSpPr>
            <a:cxnSpLocks/>
          </p:cNvCxnSpPr>
          <p:nvPr/>
        </p:nvCxnSpPr>
        <p:spPr>
          <a:xfrm>
            <a:off x="3543018" y="4099433"/>
            <a:ext cx="0" cy="2664859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596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1221</Words>
  <Application>Microsoft Office PowerPoint</Application>
  <PresentationFormat>宽屏</PresentationFormat>
  <Paragraphs>131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Office 主题​​</vt:lpstr>
      <vt:lpstr>SYP351335 : A performance improvement and UE selection scheme based on sidelink enhancement in FL</vt:lpstr>
      <vt:lpstr>SYP351335 : A performance improvement and UE selection scheme based on sidelink enhancement in FL</vt:lpstr>
      <vt:lpstr>SYP351335 : A performance improvement and UE selection scheme based on sidelink enhancement in FL</vt:lpstr>
      <vt:lpstr>SYP351335 : A performance improvement and UE selection scheme based on sidelink enhancement in FL</vt:lpstr>
      <vt:lpstr>SYP351335 : A performance improvement and UE selection scheme based on sidelink enhancement in FL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Handover Scheme for Service Continuity in VMR-aided Hierarchical Federated Learning</dc:title>
  <dc:creator>Ce</dc:creator>
  <cp:lastModifiedBy>Zheng, Ce</cp:lastModifiedBy>
  <cp:revision>746</cp:revision>
  <dcterms:created xsi:type="dcterms:W3CDTF">2022-11-19T13:30:55Z</dcterms:created>
  <dcterms:modified xsi:type="dcterms:W3CDTF">2023-02-17T15:15:10Z</dcterms:modified>
</cp:coreProperties>
</file>