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48" r:id="rId1"/>
  </p:sldMasterIdLst>
  <p:notesMasterIdLst>
    <p:notesMasterId r:id="rId3"/>
  </p:notesMasterIdLst>
  <p:sldIdLst>
    <p:sldId id="572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45" autoAdjust="0"/>
    <p:restoredTop sz="94660"/>
  </p:normalViewPr>
  <p:slideViewPr>
    <p:cSldViewPr snapToGrid="0">
      <p:cViewPr>
        <p:scale>
          <a:sx n="200" d="100"/>
          <a:sy n="200" d="100"/>
        </p:scale>
        <p:origin x="96" y="-19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11EE55-85A9-42FE-BC8C-0B3AA269100E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7D0007-E9E5-40A7-8EC5-1D8792DD9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9781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7D0007-E9E5-40A7-8EC5-1D8792DD940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0049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D5E259D-FA6E-4643-AEF1-6C4ADB6D11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DECEC05-9324-4F73-A3D0-43A84B6F97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3FCBCDA-0614-410A-8E2F-1D4A506A4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57533-2550-4A45-91C6-4755441AE51F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4DC557E-765E-4A12-9AAC-31E56CDD7E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F5D643F-05AC-43A6-A752-57F66DA5E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6588-E9EB-4D8C-B161-D5B46F846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816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8551DAA-07F0-4AAB-B655-9A64E0A07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7905E8D-10C0-4967-8096-6FC25F0059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8D34AD8-8DBA-46EB-953E-252712A48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57533-2550-4A45-91C6-4755441AE51F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81FDCD5-A95C-4143-84ED-93BA1FE60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110ADE9-8CC0-4B48-8E7D-58609CE1E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6588-E9EB-4D8C-B161-D5B46F846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260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1E3916F8-5247-4ECF-AEA9-8799C14028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A338185-8935-4DC0-A71D-CAD2BEA778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EC204AE-0FBB-45A8-B416-20DDD01640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57533-2550-4A45-91C6-4755441AE51F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9FD4D69-4493-4D31-9E49-1912BE157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3796B9C-219E-4F75-AEFB-C5B0F8937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6588-E9EB-4D8C-B161-D5B46F846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397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F136560-EAEB-4A9D-934B-86DEB0004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E167534-59A2-4037-8DEB-08EAC8D35B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AC3FFF0-18F0-4206-B848-423EF2EBF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57533-2550-4A45-91C6-4755441AE51F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10710E2-B1BF-448F-A181-EADB68D042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0499440-C345-41D9-BC1B-A7372910A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6588-E9EB-4D8C-B161-D5B46F846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231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6CB3E8F-59DD-4B99-86D6-C3714CBFE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63AD917-7C43-4920-9DDD-15FC253762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30AF466-5A59-4F5A-A5A7-DB163243F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57533-2550-4A45-91C6-4755441AE51F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7BB198F-CC4F-421B-9D80-09E8DBE34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659B9D4-AACD-42C9-B74E-A1CAAE0C8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6588-E9EB-4D8C-B161-D5B46F846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170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F86032A-48BA-4AD0-8B37-97D942B1D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458042A-98A0-444C-86A3-CF93F5DCAC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D50A7A9-C3E2-405D-B32D-BEB9D02754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4DED0A8-01BD-4F17-963A-0ECCAA5C2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57533-2550-4A45-91C6-4755441AE51F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F310330-DE2D-4870-9010-F33270ACE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17A0109-7C87-449E-8005-EB5F75D67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6588-E9EB-4D8C-B161-D5B46F846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063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84B616B-BDE5-40CE-BB10-732B97534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13731CA-05D1-4D4B-A227-4E410A6DD5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1765B48-82D5-454D-BF1F-D8D6141B3F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64E48003-40E3-4F9C-BC52-0413EFACE4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8544DD00-F072-4F66-A009-F64842EAD2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7B38739A-B417-4B4F-8034-C8F0A206A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57533-2550-4A45-91C6-4755441AE51F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2CA0494C-01AE-4E61-B07F-49AB24A76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55E63349-D961-4997-9EE2-7C59587A2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6588-E9EB-4D8C-B161-D5B46F846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246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DECA462-98B5-4CEF-9703-1FDD91987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A0521461-0A07-48ED-A7A1-FC1FAB259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57533-2550-4A45-91C6-4755441AE51F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4E78857B-C00D-4CDF-B994-C722C9D77B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8CFD61D-045C-4B54-A988-7932F1AE4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6588-E9EB-4D8C-B161-D5B46F846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88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DEB23DAB-573D-4ADA-85BE-1A983494E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57533-2550-4A45-91C6-4755441AE51F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84DAD401-4151-4A10-9CCA-84CA48372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25A8175-CFF9-459C-ABAD-062ADBC7C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6588-E9EB-4D8C-B161-D5B46F846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691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3E40FFA-140A-4356-BDEC-39FF47C68F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C786E1A-5673-4E20-BC52-6CF33CEAF0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88F674C-9113-48A8-B890-E6D6D177A4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72A371F-19A5-4177-960D-429DD0345B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57533-2550-4A45-91C6-4755441AE51F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48E1511-B032-4306-B413-8583417FC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1B705C5-C63C-4F69-ACAA-B2371A89A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6588-E9EB-4D8C-B161-D5B46F846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185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310984D-4B8C-45D4-9A6E-EC4846712E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C2D7FBED-E040-4B23-A5A4-813D4E3E08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473BD5D-6306-4D7A-80FF-8A7D2EA8F0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C7845CA-3286-45E0-BF2C-5DAFD17A50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57533-2550-4A45-91C6-4755441AE51F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206810E-F39A-4912-B8C6-EC0A53685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1EA2C56-E639-4108-B0DC-CE542F547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6588-E9EB-4D8C-B161-D5B46F846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235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AE134C6A-9AA7-4C4F-AD0A-1AE85FFD1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B537F29-D1A6-42CE-9D5E-4EE5C7547D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51F7876-775E-41D0-8AE4-CD4751736E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A57533-2550-4A45-91C6-4755441AE51F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27B2DA2-18CE-4D81-A0CE-BDACF91F8E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559713E-D222-4F0F-9D2D-EC54643FAA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096588-E9EB-4D8C-B161-D5B46F846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095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1.png"/><Relationship Id="rId12" Type="http://schemas.openxmlformats.org/officeDocument/2006/relationships/image" Target="../media/image3.png"/><Relationship Id="rId17" Type="http://schemas.openxmlformats.org/officeDocument/2006/relationships/image" Target="../media/image38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.png"/><Relationship Id="rId5" Type="http://schemas.openxmlformats.org/officeDocument/2006/relationships/image" Target="../media/image30.png"/><Relationship Id="rId15" Type="http://schemas.openxmlformats.org/officeDocument/2006/relationships/image" Target="../media/image36.png"/><Relationship Id="rId10" Type="http://schemas.openxmlformats.org/officeDocument/2006/relationships/image" Target="../media/image31.png"/><Relationship Id="rId4" Type="http://schemas.openxmlformats.org/officeDocument/2006/relationships/image" Target="../media/image22.png"/><Relationship Id="rId9" Type="http://schemas.openxmlformats.org/officeDocument/2006/relationships/image" Target="../media/image6.png"/><Relationship Id="rId1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0D8EA-D4E6-41EA-8C6C-A30E9A43C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962" y="60632"/>
            <a:ext cx="11666406" cy="634083"/>
          </a:xfrm>
        </p:spPr>
        <p:txBody>
          <a:bodyPr>
            <a:noAutofit/>
          </a:bodyPr>
          <a:lstStyle/>
          <a:p>
            <a:r>
              <a:rPr lang="en-US" altLang="zh-CN" sz="20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SYP351335 </a:t>
            </a:r>
            <a:r>
              <a:rPr lang="en-US" sz="2000" b="1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en-US" altLang="zh-CN" sz="20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A performance improvement and UE selection scheme based on </a:t>
            </a:r>
            <a:r>
              <a:rPr lang="en-US" altLang="zh-CN" sz="2000" b="1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en-US" altLang="zh-CN" sz="20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enhancement in FL</a:t>
            </a:r>
            <a:endParaRPr lang="en-US" sz="2000" b="1" dirty="0"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29F352D9-9990-4ECE-BD33-F039A4E15331}"/>
              </a:ext>
            </a:extLst>
          </p:cNvPr>
          <p:cNvSpPr txBox="1">
            <a:spLocks/>
          </p:cNvSpPr>
          <p:nvPr/>
        </p:nvSpPr>
        <p:spPr>
          <a:xfrm>
            <a:off x="83527" y="770105"/>
            <a:ext cx="2713151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altLang="zh-CN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Problems: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id="{8C7D2F8E-F7EE-42F3-ABED-5245BC84482E}"/>
              </a:ext>
            </a:extLst>
          </p:cNvPr>
          <p:cNvCxnSpPr/>
          <p:nvPr/>
        </p:nvCxnSpPr>
        <p:spPr>
          <a:xfrm>
            <a:off x="36652" y="744698"/>
            <a:ext cx="12074664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id="{0C48BE1D-F309-4201-A1E9-960EFD2FCEB4}"/>
                  </a:ext>
                </a:extLst>
              </p:cNvPr>
              <p:cNvSpPr txBox="1"/>
              <p:nvPr/>
            </p:nvSpPr>
            <p:spPr>
              <a:xfrm>
                <a:off x="279229" y="3337615"/>
                <a:ext cx="3138706" cy="70083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  <a:spcAft>
                    <a:spcPts val="600"/>
                  </a:spcAft>
                </a:pPr>
                <a:r>
                  <a:rPr lang="en-US" sz="1100" b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Unreliability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: UEs may have failed transmissions</a:t>
                </a:r>
              </a:p>
              <a:p>
                <a:pPr algn="just">
                  <a:lnSpc>
                    <a:spcPct val="107000"/>
                  </a:lnSpc>
                </a:pP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E.g., UE#1 failed transmission at round </a:t>
                </a:r>
                <a:r>
                  <a:rPr lang="en-US" sz="1100" b="1" i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  <a:sym typeface="Wingdings" panose="05000000000000000000" pitchFamily="2" charset="2"/>
                  </a:rPr>
                  <a:t></a:t>
                </a:r>
                <a:endParaRPr lang="en-US" sz="11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</a:pP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en-US" sz="1100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sz="1100" b="1"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a:rPr lang="zh-CN" altLang="en-US" sz="1100" b="0" i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zh-CN" altLang="en-US" sz="1100" b="0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bSup>
                  </m:oMath>
                </a14:m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does not contribute to the global aggregation.</a:t>
                </a:r>
              </a:p>
            </p:txBody>
          </p:sp>
        </mc:Choice>
        <mc:Fallback xmlns=""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id="{0C48BE1D-F309-4201-A1E9-960EFD2FCE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229" y="3337615"/>
                <a:ext cx="3138706" cy="700833"/>
              </a:xfrm>
              <a:prstGeom prst="rect">
                <a:avLst/>
              </a:prstGeom>
              <a:blipFill>
                <a:blip r:embed="rId3"/>
                <a:stretch>
                  <a:fillRect b="-70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id="{627507A1-FD07-489A-A10D-2F58396713F3}"/>
                  </a:ext>
                </a:extLst>
              </p:cNvPr>
              <p:cNvSpPr txBox="1"/>
              <p:nvPr/>
            </p:nvSpPr>
            <p:spPr>
              <a:xfrm>
                <a:off x="6576103" y="908721"/>
                <a:ext cx="5608053" cy="7587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</a:pPr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①: UE#1 transmits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en-US" sz="1100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sz="1100" b="1"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a:rPr lang="zh-CN" altLang="en-US" sz="110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zh-CN" altLang="en-US" sz="1100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bSup>
                  </m:oMath>
                </a14:m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to UE#2 via </a:t>
                </a:r>
                <a:r>
                  <a:rPr lang="en-US" altLang="zh-CN" sz="1100" dirty="0" err="1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sidelink</a:t>
                </a:r>
                <a:endParaRPr lang="en-US" altLang="zh-CN" sz="11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</a:pPr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②: UE#2 does local model aggregation  ----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en-US" sz="11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sz="11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a:rPr lang="zh-CN" altLang="en-US" sz="11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zh-CN" altLang="en-US" sz="11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zh-CN" altLang="en-US" sz="11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type m:val="lin"/>
                            <m:ctrlP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zh-CN" altLang="en-US" sz="11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zh-CN" altLang="en-US" sz="11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bSup>
                    <m:r>
                      <a:rPr lang="zh-CN" altLang="en-US" sz="1100" b="0" i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zh-CN" altLang="en-US" sz="11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zh-CN" altLang="en-US" sz="11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zh-CN" altLang="en-US" sz="11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zh-CN" altLang="en-US" sz="11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zh-CN" altLang="en-US" sz="11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d>
                      <m:dPr>
                        <m:ctrlPr>
                          <a:rPr lang="zh-CN" altLang="en-US" sz="11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zh-CN" altLang="en-US" sz="11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bSup>
                          <m:sSubSupPr>
                            <m:ctrlP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zh-CN" altLang="en-US" sz="1100" b="1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𝐖</m:t>
                            </m:r>
                          </m:e>
                          <m:sub>
                            <m:r>
                              <a:rPr lang="zh-CN" altLang="en-US" sz="11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  <m:r>
                          <a:rPr lang="zh-CN" altLang="en-US" sz="11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zh-CN" altLang="en-US" sz="11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sSubSup>
                          <m:sSubSupPr>
                            <m:ctrlP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zh-CN" altLang="en-US" sz="1100" b="1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𝐖</m:t>
                            </m:r>
                          </m:e>
                          <m:sub>
                            <m:r>
                              <a:rPr lang="zh-CN" altLang="en-US" sz="11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bSup>
                      </m:e>
                    </m:d>
                  </m:oMath>
                </a14:m>
                <a:endParaRPr lang="en-US" altLang="zh-CN" sz="11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</a:pPr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③: UE#2 transmits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en-US" sz="11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sz="11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a:rPr lang="zh-CN" altLang="en-US" sz="11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zh-CN" altLang="en-US" sz="11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zh-CN" altLang="en-US" sz="11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type m:val="lin"/>
                            <m:ctrlPr>
                              <a:rPr lang="zh-CN" altLang="en-US" sz="11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zh-CN" altLang="en-US" sz="11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zh-CN" altLang="en-US" sz="1100" b="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bSup>
                  </m:oMath>
                </a14:m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  <a:sym typeface="Wingdings" panose="05000000000000000000" pitchFamily="2" charset="2"/>
                  </a:rPr>
                  <a:t> </a:t>
                </a:r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to </a:t>
                </a:r>
                <a:r>
                  <a:rPr lang="en-US" altLang="zh-CN" sz="1100" dirty="0" err="1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gNB</a:t>
                </a:r>
                <a:endParaRPr lang="en-US" altLang="zh-CN" sz="11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id="{627507A1-FD07-489A-A10D-2F58396713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6103" y="908721"/>
                <a:ext cx="5608053" cy="758797"/>
              </a:xfrm>
              <a:prstGeom prst="rect">
                <a:avLst/>
              </a:prstGeom>
              <a:blipFill>
                <a:blip r:embed="rId4"/>
                <a:stretch>
                  <a:fillRect b="-232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Title 1">
            <a:extLst>
              <a:ext uri="{FF2B5EF4-FFF2-40B4-BE49-F238E27FC236}">
                <a16:creationId xmlns:a16="http://schemas.microsoft.com/office/drawing/2014/main" id="{2032D1C8-4271-45F6-9799-04FE8C61F6E3}"/>
              </a:ext>
            </a:extLst>
          </p:cNvPr>
          <p:cNvSpPr txBox="1">
            <a:spLocks/>
          </p:cNvSpPr>
          <p:nvPr/>
        </p:nvSpPr>
        <p:spPr>
          <a:xfrm>
            <a:off x="3569155" y="837975"/>
            <a:ext cx="2679510" cy="4081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Scenarios and </a:t>
            </a:r>
            <a:r>
              <a:rPr lang="en-US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Solutions</a:t>
            </a:r>
            <a:r>
              <a:rPr lang="en-US" altLang="zh-CN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: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2F42499A-082C-4975-87A0-CE07B658756B}"/>
              </a:ext>
            </a:extLst>
          </p:cNvPr>
          <p:cNvSpPr txBox="1">
            <a:spLocks/>
          </p:cNvSpPr>
          <p:nvPr/>
        </p:nvSpPr>
        <p:spPr>
          <a:xfrm>
            <a:off x="3684787" y="1224191"/>
            <a:ext cx="2791061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zh-CN" sz="12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Scenarios#1: </a:t>
            </a:r>
            <a:r>
              <a:rPr lang="en-US" altLang="zh-CN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UE pairs, one-way </a:t>
            </a:r>
            <a:r>
              <a:rPr lang="en-US" altLang="zh-CN" sz="12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sidelink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C1AB32D1-52D3-44FF-9446-B8C58CBFD1D3}"/>
                  </a:ext>
                </a:extLst>
              </p:cNvPr>
              <p:cNvSpPr txBox="1"/>
              <p:nvPr/>
            </p:nvSpPr>
            <p:spPr>
              <a:xfrm>
                <a:off x="2301769" y="2391042"/>
                <a:ext cx="1267386" cy="42300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05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zh-CN" altLang="en-US" sz="1050" i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zh-CN" altLang="en-US" sz="105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zh-CN" altLang="en-US" sz="105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zh-CN" altLang="en-US" sz="1050" i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zh-CN" altLang="en-US" sz="1050" i="1">
                              <a:latin typeface="Cambria Math" panose="02040503050406030204" pitchFamily="18" charset="0"/>
                            </a:rPr>
                            <m:t>𝐾</m:t>
                          </m:r>
                        </m:sup>
                        <m:e>
                          <m:sSub>
                            <m:sSubPr>
                              <m:ctrlPr>
                                <a:rPr lang="zh-CN" altLang="en-US" sz="105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050" i="1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zh-CN" altLang="en-US" sz="105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sSub>
                            <m:sSubPr>
                              <m:ctrlPr>
                                <a:rPr lang="zh-CN" altLang="en-US" sz="105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05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zh-CN" altLang="en-US" sz="105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zh-CN" altLang="en-US" sz="1050" dirty="0"/>
              </a:p>
            </p:txBody>
          </p:sp>
        </mc:Choice>
        <mc:Fallback xmlns=""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C1AB32D1-52D3-44FF-9446-B8C58CBFD1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1769" y="2391042"/>
                <a:ext cx="1267386" cy="423001"/>
              </a:xfrm>
              <a:prstGeom prst="rect">
                <a:avLst/>
              </a:prstGeom>
              <a:blipFill>
                <a:blip r:embed="rId5"/>
                <a:stretch>
                  <a:fillRect l="-6280" t="-128571" r="-29469" b="-1928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288F0913-37E7-41C9-895B-54D424D3B401}"/>
                  </a:ext>
                </a:extLst>
              </p:cNvPr>
              <p:cNvSpPr txBox="1"/>
              <p:nvPr/>
            </p:nvSpPr>
            <p:spPr>
              <a:xfrm>
                <a:off x="332535" y="2864239"/>
                <a:ext cx="2651447" cy="46993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sz="11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100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US" altLang="zh-CN" sz="1100" i="1"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altLang="zh-CN" sz="1100" i="1">
                          <a:latin typeface="Cambria Math" panose="020405030504060302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altLang="zh-CN" sz="1100" i="1" dirty="0" smtClean="0">
                              <a:effectLst/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altLang="zh-CN" sz="1100" i="1" dirty="0" smtClean="0">
                                  <a:effectLst/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altLang="zh-CN" sz="1100" b="0" i="1" dirty="0" smtClean="0">
                                  <a:effectLst/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  <m:t>1,  </m:t>
                              </m:r>
                              <m:r>
                                <a:rPr lang="en-US" altLang="zh-CN" sz="1100" b="0" i="1" dirty="0" smtClean="0">
                                  <a:effectLst/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  <m:t>𝑠𝑢𝑐𝑐𝑒𝑠𝑠𝑓𝑢𝑙</m:t>
                              </m:r>
                              <m:r>
                                <a:rPr lang="en-US" altLang="zh-CN" sz="1100" b="0" i="1" dirty="0" smtClean="0">
                                  <a:effectLst/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n-US" altLang="zh-CN" sz="1100" b="0" i="1" dirty="0" smtClean="0">
                                  <a:effectLst/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Times New Roman" panose="02020603050405020304" pitchFamily="18" charset="0"/>
                                </a:rPr>
                                <m:t>𝑡𝑟𝑎𝑛𝑠𝑚𝑖𝑠𝑠𝑖𝑜𝑛</m:t>
                              </m:r>
                            </m:e>
                            <m:e>
                              <m:r>
                                <a:rPr lang="en-US" altLang="zh-CN" sz="1100" b="0" i="1" smtClean="0">
                                  <a:latin typeface="Cambria Math" panose="02040503050406030204" pitchFamily="18" charset="0"/>
                                </a:rPr>
                                <m:t>0,  </m:t>
                              </m:r>
                              <m:r>
                                <a:rPr lang="en-US" altLang="zh-CN" sz="1100" b="0" i="1" smtClean="0">
                                  <a:latin typeface="Cambria Math" panose="02040503050406030204" pitchFamily="18" charset="0"/>
                                </a:rPr>
                                <m:t>𝑜𝑡h𝑒𝑟𝑤𝑖𝑠𝑒</m:t>
                              </m:r>
                              <m:r>
                                <a:rPr lang="en-US" altLang="zh-CN" sz="1100" b="0" i="1" smtClean="0">
                                  <a:latin typeface="Cambria Math" panose="02040503050406030204" pitchFamily="18" charset="0"/>
                                </a:rPr>
                                <m:t>                              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zh-CN" altLang="en-US" sz="1100" dirty="0"/>
              </a:p>
            </p:txBody>
          </p:sp>
        </mc:Choice>
        <mc:Fallback xmlns=""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288F0913-37E7-41C9-895B-54D424D3B4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535" y="2864239"/>
                <a:ext cx="2651447" cy="469937"/>
              </a:xfrm>
              <a:prstGeom prst="rect">
                <a:avLst/>
              </a:prstGeom>
              <a:blipFill>
                <a:blip r:embed="rId6"/>
                <a:stretch>
                  <a:fillRect l="-8525" t="-177922" b="-25974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图片 7" descr="图片包含 图形用户界面&#10;&#10;描述已自动生成">
            <a:extLst>
              <a:ext uri="{FF2B5EF4-FFF2-40B4-BE49-F238E27FC236}">
                <a16:creationId xmlns:a16="http://schemas.microsoft.com/office/drawing/2014/main" id="{849F02FA-759D-4608-BD9F-B1BAE8717DB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590" y="1014968"/>
            <a:ext cx="2453248" cy="111756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8" name="文本框 57">
                <a:extLst>
                  <a:ext uri="{FF2B5EF4-FFF2-40B4-BE49-F238E27FC236}">
                    <a16:creationId xmlns:a16="http://schemas.microsoft.com/office/drawing/2014/main" id="{0684286D-57C1-4627-B599-28484C721FED}"/>
                  </a:ext>
                </a:extLst>
              </p:cNvPr>
              <p:cNvSpPr txBox="1"/>
              <p:nvPr/>
            </p:nvSpPr>
            <p:spPr>
              <a:xfrm>
                <a:off x="414145" y="2395367"/>
                <a:ext cx="1887624" cy="43883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zh-CN" altLang="en-US" sz="1100" b="1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zh-CN" altLang="en-US" sz="1100" b="1">
                              <a:latin typeface="Cambria Math" panose="02040503050406030204" pitchFamily="18" charset="0"/>
                            </a:rPr>
                            <m:t>𝐖</m:t>
                          </m:r>
                        </m:e>
                        <m:sup>
                          <m:r>
                            <a:rPr lang="zh-CN" altLang="en-US" sz="1100" b="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zh-CN" altLang="en-US" sz="1100" b="0" i="0">
                              <a:latin typeface="Cambria Math" panose="02040503050406030204" pitchFamily="18" charset="0"/>
                            </a:rPr>
                            <m:t>+1</m:t>
                          </m:r>
                        </m:sup>
                      </m:sSup>
                      <m:r>
                        <a:rPr lang="zh-CN" altLang="en-US" sz="1100" b="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1100" b="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zh-CN" altLang="en-US" sz="1100" b="0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zh-CN" altLang="en-US" sz="1100" b="0" i="1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nary>
                        <m:naryPr>
                          <m:chr m:val="∑"/>
                          <m:limLoc m:val="subSup"/>
                          <m:ctrlPr>
                            <a:rPr lang="zh-CN" altLang="en-US" sz="1100" b="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zh-CN" altLang="en-US" sz="1100" b="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zh-CN" altLang="en-US" sz="1100" b="0" i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zh-CN" altLang="en-US" sz="1100" b="0" i="1">
                              <a:latin typeface="Cambria Math" panose="02040503050406030204" pitchFamily="18" charset="0"/>
                            </a:rPr>
                            <m:t>𝐾</m:t>
                          </m:r>
                        </m:sup>
                        <m:e>
                          <m:sSub>
                            <m:sSubPr>
                              <m:ctrlPr>
                                <a:rPr lang="zh-CN" altLang="en-US" sz="1100" b="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zh-CN" altLang="en-US" sz="1100" b="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1100" b="0" i="1"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zh-CN" altLang="en-US" sz="1100" b="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zh-CN" altLang="en-US" sz="1100" b="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zh-CN" altLang="en-US" sz="1100" b="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zh-CN" altLang="en-US" sz="1100" b="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zh-CN" altLang="en-US" sz="1100" b="1" i="0">
                                  <a:latin typeface="Cambria Math" panose="02040503050406030204" pitchFamily="18" charset="0"/>
                                </a:rPr>
                                <m:t>𝐖</m:t>
                              </m:r>
                            </m:e>
                            <m:sub>
                              <m:r>
                                <a:rPr lang="zh-CN" altLang="en-US" sz="1100" b="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  <m:sup>
                              <m:r>
                                <a:rPr lang="zh-CN" altLang="en-US" sz="1100" b="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lang="zh-CN" altLang="en-US" sz="1100" dirty="0"/>
              </a:p>
            </p:txBody>
          </p:sp>
        </mc:Choice>
        <mc:Fallback xmlns="">
          <p:sp>
            <p:nvSpPr>
              <p:cNvPr id="58" name="文本框 57">
                <a:extLst>
                  <a:ext uri="{FF2B5EF4-FFF2-40B4-BE49-F238E27FC236}">
                    <a16:creationId xmlns:a16="http://schemas.microsoft.com/office/drawing/2014/main" id="{0684286D-57C1-4627-B599-28484C721F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145" y="2395367"/>
                <a:ext cx="1887624" cy="438838"/>
              </a:xfrm>
              <a:prstGeom prst="rect">
                <a:avLst/>
              </a:prstGeom>
              <a:blipFill>
                <a:blip r:embed="rId8"/>
                <a:stretch>
                  <a:fillRect t="-131944" r="-9032" b="-1972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Title 1">
            <a:extLst>
              <a:ext uri="{FF2B5EF4-FFF2-40B4-BE49-F238E27FC236}">
                <a16:creationId xmlns:a16="http://schemas.microsoft.com/office/drawing/2014/main" id="{C6B0E091-F1B2-4759-86B2-06693E5F225C}"/>
              </a:ext>
            </a:extLst>
          </p:cNvPr>
          <p:cNvSpPr txBox="1">
            <a:spLocks/>
          </p:cNvSpPr>
          <p:nvPr/>
        </p:nvSpPr>
        <p:spPr>
          <a:xfrm>
            <a:off x="148962" y="2045946"/>
            <a:ext cx="2931949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zh-CN" sz="12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Global aggregation: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7500D2B8-7AD2-43FD-9AC3-BBCEB42719B7}"/>
              </a:ext>
            </a:extLst>
          </p:cNvPr>
          <p:cNvSpPr txBox="1">
            <a:spLocks/>
          </p:cNvSpPr>
          <p:nvPr/>
        </p:nvSpPr>
        <p:spPr>
          <a:xfrm>
            <a:off x="3687438" y="3130039"/>
            <a:ext cx="2931949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zh-CN" sz="12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Scenarios#2: </a:t>
            </a:r>
            <a:r>
              <a:rPr lang="en-US" altLang="zh-CN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UE pairs, two-way </a:t>
            </a:r>
            <a:r>
              <a:rPr lang="en-US" altLang="zh-CN" sz="12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sidelink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id="{7CF6C950-7F7D-440F-B0F6-59AD7DF8226C}"/>
                  </a:ext>
                </a:extLst>
              </p:cNvPr>
              <p:cNvSpPr txBox="1"/>
              <p:nvPr/>
            </p:nvSpPr>
            <p:spPr>
              <a:xfrm>
                <a:off x="6640054" y="1714209"/>
                <a:ext cx="3053488" cy="26129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</a:pPr>
                <a:r>
                  <a:rPr lang="en-US" sz="1100" b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Outage probability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100" b="1" i="1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b="1" i="1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𝒒</m:t>
                        </m:r>
                      </m:e>
                      <m:sub>
                        <m:r>
                          <a:rPr lang="en-US" altLang="zh-CN" sz="1100" b="1" i="1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for </a:t>
                </a:r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UE#1 &amp;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1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𝒒</m:t>
                        </m:r>
                      </m:e>
                      <m:sub>
                        <m:r>
                          <a:rPr lang="en-US" altLang="zh-CN" sz="11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1100" b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for UE#2 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id="{7CF6C950-7F7D-440F-B0F6-59AD7DF822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0054" y="1714209"/>
                <a:ext cx="3053488" cy="261290"/>
              </a:xfrm>
              <a:prstGeom prst="rect">
                <a:avLst/>
              </a:prstGeom>
              <a:blipFill>
                <a:blip r:embed="rId9"/>
                <a:stretch>
                  <a:fillRect b="-1627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文本框 34">
                <a:extLst>
                  <a:ext uri="{FF2B5EF4-FFF2-40B4-BE49-F238E27FC236}">
                    <a16:creationId xmlns:a16="http://schemas.microsoft.com/office/drawing/2014/main" id="{3E043868-14D1-4A08-BBC7-DDB167D24945}"/>
                  </a:ext>
                </a:extLst>
              </p:cNvPr>
              <p:cNvSpPr txBox="1"/>
              <p:nvPr/>
            </p:nvSpPr>
            <p:spPr>
              <a:xfrm>
                <a:off x="6538324" y="2022195"/>
                <a:ext cx="4082784" cy="7012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  <a:spcAft>
                    <a:spcPts val="600"/>
                  </a:spcAft>
                </a:pPr>
                <a:r>
                  <a:rPr lang="en-US" sz="1100" b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For UE#1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en-US" sz="1100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sz="1100" b="1"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a:rPr lang="zh-CN" altLang="en-US" sz="110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zh-CN" altLang="en-US" sz="1100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bSup>
                    <m:r>
                      <a:rPr lang="zh-CN" altLang="en-US" sz="1100" b="1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contributes to global aggregation with probability: </a:t>
                </a:r>
              </a:p>
              <a:p>
                <a:pPr algn="just">
                  <a:lnSpc>
                    <a:spcPct val="107000"/>
                  </a:lnSpc>
                </a:pP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No </a:t>
                </a:r>
                <a:r>
                  <a:rPr lang="en-US" sz="1100" dirty="0" err="1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sidelink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enhancement:</a:t>
                </a:r>
                <a14:m>
                  <m:oMath xmlns:m="http://schemas.openxmlformats.org/officeDocument/2006/math">
                    <m:r>
                      <a:rPr lang="en-US" altLang="zh-CN" sz="1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1−</m:t>
                    </m:r>
                    <m:sSub>
                      <m:sSubPr>
                        <m:ctrlPr>
                          <a:rPr lang="zh-CN" altLang="zh-CN" sz="1100" i="1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b="0" i="1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b="0" i="1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</a:t>
                </a:r>
              </a:p>
              <a:p>
                <a:pPr algn="just">
                  <a:lnSpc>
                    <a:spcPct val="107000"/>
                  </a:lnSpc>
                </a:pP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With </a:t>
                </a:r>
                <a:r>
                  <a:rPr lang="en-US" sz="1100" dirty="0" err="1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sidelink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enhancement:</a:t>
                </a:r>
                <a14:m>
                  <m:oMath xmlns:m="http://schemas.openxmlformats.org/officeDocument/2006/math">
                    <m:r>
                      <a:rPr lang="en-US" altLang="zh-CN" sz="1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1−</m:t>
                    </m:r>
                    <m:sSub>
                      <m:sSubPr>
                        <m:ctrlPr>
                          <a:rPr lang="zh-CN" altLang="zh-CN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zh-CN" altLang="zh-CN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b="0" i="1" smtClean="0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sz="1100" b="0" i="1" smtClean="0">
                        <a:latin typeface="Cambria Math" panose="020405030504060302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rPr>
                      <m:t>&gt;</m:t>
                    </m:r>
                    <m:r>
                      <a:rPr lang="en-US" altLang="zh-CN" sz="1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1−</m:t>
                    </m:r>
                    <m:sSub>
                      <m:sSubPr>
                        <m:ctrlPr>
                          <a:rPr lang="zh-CN" altLang="zh-CN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sz="11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5" name="文本框 34">
                <a:extLst>
                  <a:ext uri="{FF2B5EF4-FFF2-40B4-BE49-F238E27FC236}">
                    <a16:creationId xmlns:a16="http://schemas.microsoft.com/office/drawing/2014/main" id="{3E043868-14D1-4A08-BBC7-DDB167D249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8324" y="2022195"/>
                <a:ext cx="4082784" cy="701282"/>
              </a:xfrm>
              <a:prstGeom prst="rect">
                <a:avLst/>
              </a:prstGeom>
              <a:blipFill>
                <a:blip r:embed="rId10"/>
                <a:stretch>
                  <a:fillRect b="-60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id="{FD80A675-43D2-4D41-91C3-9D04011E8687}"/>
              </a:ext>
            </a:extLst>
          </p:cNvPr>
          <p:cNvCxnSpPr>
            <a:cxnSpLocks/>
          </p:cNvCxnSpPr>
          <p:nvPr/>
        </p:nvCxnSpPr>
        <p:spPr>
          <a:xfrm>
            <a:off x="3494755" y="809066"/>
            <a:ext cx="0" cy="3229382"/>
          </a:xfrm>
          <a:prstGeom prst="line">
            <a:avLst/>
          </a:prstGeom>
          <a:ln w="158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id="{FCE7A971-9BF1-4943-87AB-797026E190CD}"/>
              </a:ext>
            </a:extLst>
          </p:cNvPr>
          <p:cNvCxnSpPr>
            <a:cxnSpLocks/>
          </p:cNvCxnSpPr>
          <p:nvPr/>
        </p:nvCxnSpPr>
        <p:spPr>
          <a:xfrm flipH="1">
            <a:off x="83527" y="4109847"/>
            <a:ext cx="3411228" cy="0"/>
          </a:xfrm>
          <a:prstGeom prst="line">
            <a:avLst/>
          </a:prstGeom>
          <a:ln w="158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itle 1">
            <a:extLst>
              <a:ext uri="{FF2B5EF4-FFF2-40B4-BE49-F238E27FC236}">
                <a16:creationId xmlns:a16="http://schemas.microsoft.com/office/drawing/2014/main" id="{58AC666E-5763-47F6-9FFF-1698D2C21DC2}"/>
              </a:ext>
            </a:extLst>
          </p:cNvPr>
          <p:cNvSpPr txBox="1">
            <a:spLocks/>
          </p:cNvSpPr>
          <p:nvPr/>
        </p:nvSpPr>
        <p:spPr>
          <a:xfrm>
            <a:off x="6784681" y="3130039"/>
            <a:ext cx="2642632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zh-CN" sz="12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Scenarios#3: </a:t>
            </a:r>
            <a:r>
              <a:rPr lang="en-US" altLang="zh-CN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Centralized M-UE group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图片 3" descr="图片包含 图形用户界面&#10;&#10;描述已自动生成">
            <a:extLst>
              <a:ext uri="{FF2B5EF4-FFF2-40B4-BE49-F238E27FC236}">
                <a16:creationId xmlns:a16="http://schemas.microsoft.com/office/drawing/2014/main" id="{DFA3BB68-9C31-441C-B506-4B072627C04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2256" y="1582143"/>
            <a:ext cx="2609881" cy="1130806"/>
          </a:xfrm>
          <a:prstGeom prst="rect">
            <a:avLst/>
          </a:prstGeom>
        </p:spPr>
      </p:pic>
      <p:pic>
        <p:nvPicPr>
          <p:cNvPr id="10" name="图片 9" descr="图形用户界面&#10;&#10;描述已自动生成">
            <a:extLst>
              <a:ext uri="{FF2B5EF4-FFF2-40B4-BE49-F238E27FC236}">
                <a16:creationId xmlns:a16="http://schemas.microsoft.com/office/drawing/2014/main" id="{173B8BF4-A458-4885-A9F8-2B59E51543D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6301" y="3508063"/>
            <a:ext cx="3009802" cy="1335369"/>
          </a:xfrm>
          <a:prstGeom prst="rect">
            <a:avLst/>
          </a:prstGeom>
        </p:spPr>
      </p:pic>
      <p:sp>
        <p:nvSpPr>
          <p:cNvPr id="32" name="文本框 31">
            <a:extLst>
              <a:ext uri="{FF2B5EF4-FFF2-40B4-BE49-F238E27FC236}">
                <a16:creationId xmlns:a16="http://schemas.microsoft.com/office/drawing/2014/main" id="{A1065F2D-0F48-4626-BEB4-1BB1931CA235}"/>
              </a:ext>
            </a:extLst>
          </p:cNvPr>
          <p:cNvSpPr txBox="1"/>
          <p:nvPr/>
        </p:nvSpPr>
        <p:spPr>
          <a:xfrm>
            <a:off x="4423485" y="2847024"/>
            <a:ext cx="4232539" cy="2612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en-US" sz="1100" b="1" dirty="0">
                <a:solidFill>
                  <a:srgbClr val="FF0000"/>
                </a:solidFill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Define</a:t>
            </a:r>
            <a:r>
              <a:rPr lang="en-US" sz="1100" dirty="0">
                <a:solidFill>
                  <a:srgbClr val="FF0000"/>
                </a:solidFill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: global aggregation contribution probability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文本框 36">
                <a:extLst>
                  <a:ext uri="{FF2B5EF4-FFF2-40B4-BE49-F238E27FC236}">
                    <a16:creationId xmlns:a16="http://schemas.microsoft.com/office/drawing/2014/main" id="{72B5ADAB-4622-4440-9714-10B21320BF81}"/>
                  </a:ext>
                </a:extLst>
              </p:cNvPr>
              <p:cNvSpPr txBox="1"/>
              <p:nvPr/>
            </p:nvSpPr>
            <p:spPr>
              <a:xfrm>
                <a:off x="3742256" y="4869720"/>
                <a:ext cx="2842084" cy="81227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</a:pPr>
                <a:r>
                  <a:rPr lang="en-US" sz="1100" b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For </a:t>
                </a:r>
                <a:r>
                  <a:rPr lang="en-US" sz="1100" b="1" dirty="0" err="1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UE#i</a:t>
                </a:r>
                <a:r>
                  <a:rPr lang="en-US" sz="1100" b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(</a:t>
                </a:r>
                <a:r>
                  <a:rPr lang="en-US" sz="1100" b="1" dirty="0" err="1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sz="1100" b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=1,2)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en-US" sz="1100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sz="1100" b="1"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10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  <m:sup>
                        <m:r>
                          <a:rPr lang="zh-CN" altLang="en-US" sz="1100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bSup>
                    <m:r>
                      <a:rPr lang="zh-CN" altLang="en-US" sz="1100" b="1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contributes to global aggregation with probability: </a:t>
                </a:r>
              </a:p>
              <a:p>
                <a:pPr algn="just">
                  <a:lnSpc>
                    <a:spcPct val="107000"/>
                  </a:lnSpc>
                </a:pP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No </a:t>
                </a:r>
                <a:r>
                  <a:rPr lang="en-US" sz="1100" dirty="0" err="1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sidelink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enhancement:</a:t>
                </a:r>
                <a14:m>
                  <m:oMath xmlns:m="http://schemas.openxmlformats.org/officeDocument/2006/math">
                    <m:r>
                      <a:rPr lang="en-US" altLang="zh-CN" sz="1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1−</m:t>
                    </m:r>
                    <m:sSub>
                      <m:sSubPr>
                        <m:ctrlPr>
                          <a:rPr lang="zh-CN" altLang="zh-CN" sz="1100" i="1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b="0" i="1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b="0" i="1" smtClean="0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</a:t>
                </a:r>
              </a:p>
              <a:p>
                <a:pPr algn="just">
                  <a:lnSpc>
                    <a:spcPct val="107000"/>
                  </a:lnSpc>
                </a:pP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With </a:t>
                </a:r>
                <a:r>
                  <a:rPr lang="en-US" sz="1100" dirty="0" err="1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sidelink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enhancement:</a:t>
                </a:r>
                <a14:m>
                  <m:oMath xmlns:m="http://schemas.openxmlformats.org/officeDocument/2006/math">
                    <m:r>
                      <a:rPr lang="en-US" altLang="zh-CN" sz="1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1−</m:t>
                    </m:r>
                    <m:sSub>
                      <m:sSubPr>
                        <m:ctrlPr>
                          <a:rPr lang="zh-CN" altLang="zh-CN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zh-CN" altLang="zh-CN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b="0" i="1" smtClean="0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sz="1100" b="0" i="1" smtClean="0">
                        <a:latin typeface="Cambria Math" panose="020405030504060302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rPr>
                      <m:t>&gt;</m:t>
                    </m:r>
                    <m:r>
                      <a:rPr lang="en-US" altLang="zh-CN" sz="1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1−</m:t>
                    </m:r>
                    <m:sSub>
                      <m:sSubPr>
                        <m:ctrlPr>
                          <a:rPr lang="zh-CN" altLang="zh-CN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b="0" i="1" smtClean="0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sz="11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7" name="文本框 36">
                <a:extLst>
                  <a:ext uri="{FF2B5EF4-FFF2-40B4-BE49-F238E27FC236}">
                    <a16:creationId xmlns:a16="http://schemas.microsoft.com/office/drawing/2014/main" id="{72B5ADAB-4622-4440-9714-10B21320BF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2256" y="4869720"/>
                <a:ext cx="2842084" cy="812274"/>
              </a:xfrm>
              <a:prstGeom prst="rect">
                <a:avLst/>
              </a:prstGeom>
              <a:blipFill>
                <a:blip r:embed="rId13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图片 19" descr="图示&#10;&#10;描述已自动生成">
            <a:extLst>
              <a:ext uri="{FF2B5EF4-FFF2-40B4-BE49-F238E27FC236}">
                <a16:creationId xmlns:a16="http://schemas.microsoft.com/office/drawing/2014/main" id="{7E3A0EAC-7D98-4087-8AB4-F529307F1BB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6418" y="3508405"/>
            <a:ext cx="2432255" cy="1517321"/>
          </a:xfrm>
          <a:prstGeom prst="rect">
            <a:avLst/>
          </a:prstGeom>
        </p:spPr>
      </p:pic>
      <p:cxnSp>
        <p:nvCxnSpPr>
          <p:cNvPr id="41" name="直接连接符 40">
            <a:extLst>
              <a:ext uri="{FF2B5EF4-FFF2-40B4-BE49-F238E27FC236}">
                <a16:creationId xmlns:a16="http://schemas.microsoft.com/office/drawing/2014/main" id="{3846491C-858B-4E5F-9960-7006A73DB195}"/>
              </a:ext>
            </a:extLst>
          </p:cNvPr>
          <p:cNvCxnSpPr>
            <a:cxnSpLocks/>
          </p:cNvCxnSpPr>
          <p:nvPr/>
        </p:nvCxnSpPr>
        <p:spPr>
          <a:xfrm flipH="1">
            <a:off x="3500804" y="2847024"/>
            <a:ext cx="5845419" cy="0"/>
          </a:xfrm>
          <a:prstGeom prst="line">
            <a:avLst/>
          </a:prstGeom>
          <a:ln w="158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文本框 43">
                <a:extLst>
                  <a:ext uri="{FF2B5EF4-FFF2-40B4-BE49-F238E27FC236}">
                    <a16:creationId xmlns:a16="http://schemas.microsoft.com/office/drawing/2014/main" id="{3A126199-7AA5-4AA1-AEDB-3470214D2993}"/>
                  </a:ext>
                </a:extLst>
              </p:cNvPr>
              <p:cNvSpPr txBox="1"/>
              <p:nvPr/>
            </p:nvSpPr>
            <p:spPr>
              <a:xfrm>
                <a:off x="6684955" y="5025726"/>
                <a:ext cx="2842084" cy="81227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</a:pPr>
                <a:r>
                  <a:rPr lang="en-US" sz="1100" b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For </a:t>
                </a:r>
                <a:r>
                  <a:rPr lang="en-US" sz="1100" b="1" dirty="0" err="1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UE#i</a:t>
                </a:r>
                <a:r>
                  <a:rPr lang="en-US" sz="1100" b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(</a:t>
                </a:r>
                <a:r>
                  <a:rPr lang="en-US" sz="1100" b="1" dirty="0" err="1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sz="1100" b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=1,M-1)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en-US" sz="1100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sz="1100" b="1"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10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  <m:sup>
                        <m:r>
                          <a:rPr lang="zh-CN" altLang="en-US" sz="1100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bSup>
                    <m:r>
                      <a:rPr lang="zh-CN" altLang="en-US" sz="1100" b="1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contributes to global aggregation with probability: </a:t>
                </a:r>
              </a:p>
              <a:p>
                <a:pPr algn="just">
                  <a:lnSpc>
                    <a:spcPct val="107000"/>
                  </a:lnSpc>
                </a:pP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No </a:t>
                </a:r>
                <a:r>
                  <a:rPr lang="en-US" sz="1100" dirty="0" err="1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sidelink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enhancement:</a:t>
                </a:r>
                <a14:m>
                  <m:oMath xmlns:m="http://schemas.openxmlformats.org/officeDocument/2006/math">
                    <m:r>
                      <a:rPr lang="en-US" altLang="zh-CN" sz="1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1−</m:t>
                    </m:r>
                    <m:sSub>
                      <m:sSubPr>
                        <m:ctrlPr>
                          <a:rPr lang="zh-CN" altLang="zh-CN" sz="1100" i="1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b="0" i="1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b="0" i="1" smtClean="0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</a:t>
                </a:r>
              </a:p>
              <a:p>
                <a:pPr algn="just">
                  <a:lnSpc>
                    <a:spcPct val="107000"/>
                  </a:lnSpc>
                </a:pP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With </a:t>
                </a:r>
                <a:r>
                  <a:rPr lang="en-US" sz="1100" dirty="0" err="1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sidelink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enhancement:</a:t>
                </a:r>
                <a14:m>
                  <m:oMath xmlns:m="http://schemas.openxmlformats.org/officeDocument/2006/math">
                    <m:r>
                      <a:rPr lang="en-US" altLang="zh-CN" sz="1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1−</m:t>
                    </m:r>
                    <m:sSub>
                      <m:sSubPr>
                        <m:ctrlPr>
                          <a:rPr lang="zh-CN" altLang="zh-CN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b="0" i="1" smtClean="0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zh-CN" altLang="zh-CN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b="0" i="1" smtClean="0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𝑀</m:t>
                        </m:r>
                      </m:sub>
                    </m:sSub>
                    <m:r>
                      <a:rPr lang="en-US" altLang="zh-CN" sz="1100" b="0" i="1" smtClean="0">
                        <a:latin typeface="Cambria Math" panose="020405030504060302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rPr>
                      <m:t>&gt;</m:t>
                    </m:r>
                    <m:r>
                      <a:rPr lang="en-US" altLang="zh-CN" sz="1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1−</m:t>
                    </m:r>
                    <m:sSub>
                      <m:sSubPr>
                        <m:ctrlPr>
                          <a:rPr lang="zh-CN" altLang="zh-CN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i="1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b="0" i="1" smtClean="0"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sz="11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4" name="文本框 43">
                <a:extLst>
                  <a:ext uri="{FF2B5EF4-FFF2-40B4-BE49-F238E27FC236}">
                    <a16:creationId xmlns:a16="http://schemas.microsoft.com/office/drawing/2014/main" id="{3A126199-7AA5-4AA1-AEDB-3470214D29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4955" y="5025726"/>
                <a:ext cx="2842084" cy="812274"/>
              </a:xfrm>
              <a:prstGeom prst="rect">
                <a:avLst/>
              </a:prstGeom>
              <a:blipFill>
                <a:blip r:embed="rId15"/>
                <a:stretch>
                  <a:fillRect b="-44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" name="图片 29" descr="图示&#10;&#10;描述已自动生成">
            <a:extLst>
              <a:ext uri="{FF2B5EF4-FFF2-40B4-BE49-F238E27FC236}">
                <a16:creationId xmlns:a16="http://schemas.microsoft.com/office/drawing/2014/main" id="{6193CD58-71B6-4B53-899E-C3B6360AFF9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3316" y="2827668"/>
            <a:ext cx="2512074" cy="1567115"/>
          </a:xfrm>
          <a:prstGeom prst="rect">
            <a:avLst/>
          </a:prstGeom>
        </p:spPr>
      </p:pic>
      <p:sp>
        <p:nvSpPr>
          <p:cNvPr id="47" name="Title 1">
            <a:extLst>
              <a:ext uri="{FF2B5EF4-FFF2-40B4-BE49-F238E27FC236}">
                <a16:creationId xmlns:a16="http://schemas.microsoft.com/office/drawing/2014/main" id="{A91C3484-BD76-46C5-AFE9-FB4D12D22CE6}"/>
              </a:ext>
            </a:extLst>
          </p:cNvPr>
          <p:cNvSpPr txBox="1">
            <a:spLocks/>
          </p:cNvSpPr>
          <p:nvPr/>
        </p:nvSpPr>
        <p:spPr>
          <a:xfrm>
            <a:off x="9400406" y="2409590"/>
            <a:ext cx="2642632" cy="380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zh-CN" sz="12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Scenarios#4: </a:t>
            </a:r>
            <a:r>
              <a:rPr lang="en-US" altLang="zh-CN" sz="12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Dentralized</a:t>
            </a:r>
            <a:r>
              <a:rPr lang="en-US" altLang="zh-CN" sz="12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M-UE group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文本框 51">
                <a:extLst>
                  <a:ext uri="{FF2B5EF4-FFF2-40B4-BE49-F238E27FC236}">
                    <a16:creationId xmlns:a16="http://schemas.microsoft.com/office/drawing/2014/main" id="{B32B7F4D-FAA4-4C36-99C6-AD847BB8F58F}"/>
                  </a:ext>
                </a:extLst>
              </p:cNvPr>
              <p:cNvSpPr txBox="1"/>
              <p:nvPr/>
            </p:nvSpPr>
            <p:spPr>
              <a:xfrm>
                <a:off x="9527039" y="4464855"/>
                <a:ext cx="2642632" cy="135787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</a:pPr>
                <a:r>
                  <a:rPr lang="en-US" sz="1100" b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For </a:t>
                </a:r>
                <a:r>
                  <a:rPr lang="en-US" sz="1100" b="1" dirty="0" err="1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UE#i</a:t>
                </a:r>
                <a:r>
                  <a:rPr lang="en-US" sz="1100" b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(</a:t>
                </a:r>
                <a:r>
                  <a:rPr lang="en-US" sz="1100" b="1" dirty="0" err="1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sz="1100" b="1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=1,M)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en-US" sz="1100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sz="1100" b="1"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10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  <m:sup>
                        <m:r>
                          <a:rPr lang="zh-CN" altLang="en-US" sz="1100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bSup>
                    <m:r>
                      <a:rPr lang="zh-CN" altLang="en-US" sz="1100" b="1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contributes to global aggregation with probability: </a:t>
                </a:r>
              </a:p>
              <a:p>
                <a:pPr algn="just">
                  <a:lnSpc>
                    <a:spcPct val="107000"/>
                  </a:lnSpc>
                </a:pP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No </a:t>
                </a:r>
                <a:r>
                  <a:rPr lang="en-US" sz="1100" dirty="0" err="1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sidelink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enhancement:</a:t>
                </a:r>
                <a14:m>
                  <m:oMath xmlns:m="http://schemas.openxmlformats.org/officeDocument/2006/math">
                    <m:r>
                      <a:rPr lang="en-US" altLang="zh-CN" sz="1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1−</m:t>
                    </m:r>
                    <m:sSub>
                      <m:sSubPr>
                        <m:ctrlPr>
                          <a:rPr lang="zh-CN" altLang="zh-CN" sz="1100" i="1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100" b="0" i="1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100" b="0" i="1" smtClean="0">
                            <a:effectLst/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</a:t>
                </a:r>
              </a:p>
              <a:p>
                <a:pPr algn="just">
                  <a:lnSpc>
                    <a:spcPct val="107000"/>
                  </a:lnSpc>
                </a:pP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With </a:t>
                </a:r>
                <a:r>
                  <a:rPr lang="en-US" sz="1100" dirty="0" err="1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sidelink</a:t>
                </a:r>
                <a:r>
                  <a:rPr lang="en-US" sz="1100" dirty="0">
                    <a:latin typeface="Times New Roman" panose="02020603050405020304" pitchFamily="18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enhancement:</a:t>
                </a:r>
              </a:p>
              <a:p>
                <a:pPr algn="just">
                  <a:lnSpc>
                    <a:spcPct val="107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zh-CN" sz="1100" i="1">
                          <a:latin typeface="Cambria Math" panose="02040503050406030204" pitchFamily="18" charset="0"/>
                        </a:rPr>
                        <m:t>1−</m:t>
                      </m:r>
                      <m:nary>
                        <m:naryPr>
                          <m:chr m:val="∏"/>
                          <m:limLoc m:val="undOvr"/>
                          <m:ctrlPr>
                            <a:rPr lang="zh-CN" altLang="zh-CN" sz="11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/>
                            </m:rPr>
                            <a:rPr lang="en-US" altLang="zh-CN" sz="11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altLang="zh-CN" sz="1100" i="1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altLang="zh-CN" sz="1100" i="1">
                              <a:latin typeface="Cambria Math" panose="02040503050406030204" pitchFamily="18" charset="0"/>
                            </a:rPr>
                            <m:t>𝑀</m:t>
                          </m:r>
                        </m:sup>
                        <m:e>
                          <m:sSub>
                            <m:sSubPr>
                              <m:ctrlPr>
                                <a:rPr lang="zh-CN" altLang="zh-CN" sz="11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10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altLang="zh-CN" sz="1100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nary>
                      <m:r>
                        <a:rPr lang="en-US" altLang="zh-CN" sz="1100" i="1">
                          <a:latin typeface="Cambria Math" panose="02040503050406030204" pitchFamily="18" charset="0"/>
                        </a:rPr>
                        <m:t>&gt;1−</m:t>
                      </m:r>
                      <m:sSub>
                        <m:sSubPr>
                          <m:ctrlPr>
                            <a:rPr lang="zh-CN" altLang="zh-CN" sz="11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100" i="1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altLang="zh-CN" sz="11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1100" dirty="0">
                  <a:latin typeface="Times New Roman" panose="02020603050405020304" pitchFamily="18" charset="0"/>
                  <a:ea typeface="DengXian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2" name="文本框 51">
                <a:extLst>
                  <a:ext uri="{FF2B5EF4-FFF2-40B4-BE49-F238E27FC236}">
                    <a16:creationId xmlns:a16="http://schemas.microsoft.com/office/drawing/2014/main" id="{B32B7F4D-FAA4-4C36-99C6-AD847BB8F5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27039" y="4464855"/>
                <a:ext cx="2642632" cy="1357872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Title 1">
            <a:extLst>
              <a:ext uri="{FF2B5EF4-FFF2-40B4-BE49-F238E27FC236}">
                <a16:creationId xmlns:a16="http://schemas.microsoft.com/office/drawing/2014/main" id="{609B799A-C72F-417F-9541-0FA728394753}"/>
              </a:ext>
            </a:extLst>
          </p:cNvPr>
          <p:cNvSpPr txBox="1">
            <a:spLocks/>
          </p:cNvSpPr>
          <p:nvPr/>
        </p:nvSpPr>
        <p:spPr>
          <a:xfrm>
            <a:off x="86610" y="4161802"/>
            <a:ext cx="2010564" cy="4222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3668" rtl="0" eaLnBrk="1" latinLnBrk="0" hangingPunct="1">
              <a:spcBef>
                <a:spcPct val="0"/>
              </a:spcBef>
              <a:buNone/>
              <a:defRPr kumimoji="1" sz="3198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3. Standard impact: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4" name="直接连接符 53">
            <a:extLst>
              <a:ext uri="{FF2B5EF4-FFF2-40B4-BE49-F238E27FC236}">
                <a16:creationId xmlns:a16="http://schemas.microsoft.com/office/drawing/2014/main" id="{0915554E-1E00-40E5-8A12-4FC25DE398D9}"/>
              </a:ext>
            </a:extLst>
          </p:cNvPr>
          <p:cNvCxnSpPr>
            <a:cxnSpLocks/>
          </p:cNvCxnSpPr>
          <p:nvPr/>
        </p:nvCxnSpPr>
        <p:spPr>
          <a:xfrm>
            <a:off x="9378673" y="2301240"/>
            <a:ext cx="0" cy="545784"/>
          </a:xfrm>
          <a:prstGeom prst="line">
            <a:avLst/>
          </a:prstGeom>
          <a:ln w="158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>
            <a:extLst>
              <a:ext uri="{FF2B5EF4-FFF2-40B4-BE49-F238E27FC236}">
                <a16:creationId xmlns:a16="http://schemas.microsoft.com/office/drawing/2014/main" id="{D98435FE-D499-47F4-A7A9-F6DE4ADEF633}"/>
              </a:ext>
            </a:extLst>
          </p:cNvPr>
          <p:cNvCxnSpPr>
            <a:cxnSpLocks/>
          </p:cNvCxnSpPr>
          <p:nvPr/>
        </p:nvCxnSpPr>
        <p:spPr>
          <a:xfrm flipH="1">
            <a:off x="9378673" y="2301240"/>
            <a:ext cx="2732643" cy="0"/>
          </a:xfrm>
          <a:prstGeom prst="line">
            <a:avLst/>
          </a:prstGeom>
          <a:ln w="158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文本框 62">
            <a:extLst>
              <a:ext uri="{FF2B5EF4-FFF2-40B4-BE49-F238E27FC236}">
                <a16:creationId xmlns:a16="http://schemas.microsoft.com/office/drawing/2014/main" id="{01161F8B-8B92-4ADA-B7B0-39C576C77401}"/>
              </a:ext>
            </a:extLst>
          </p:cNvPr>
          <p:cNvSpPr txBox="1"/>
          <p:nvPr/>
        </p:nvSpPr>
        <p:spPr>
          <a:xfrm>
            <a:off x="36652" y="4629980"/>
            <a:ext cx="3568801" cy="18341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 algn="just">
              <a:lnSpc>
                <a:spcPct val="107000"/>
              </a:lnSpc>
              <a:buAutoNum type="arabicPeriod"/>
            </a:pPr>
            <a:r>
              <a:rPr lang="en-US" sz="1100" b="1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TR22.876: </a:t>
            </a:r>
            <a:r>
              <a:rPr lang="en-US" sz="11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Study on AI/ML Model Transfer-Phase 2</a:t>
            </a:r>
          </a:p>
          <a:p>
            <a:pPr marL="228600" indent="-228600" algn="just">
              <a:lnSpc>
                <a:spcPct val="107000"/>
              </a:lnSpc>
              <a:buAutoNum type="arabicPeriod"/>
            </a:pPr>
            <a:r>
              <a:rPr lang="en-US" sz="11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3GPP R19 WID </a:t>
            </a:r>
            <a:r>
              <a:rPr lang="zh-CN" altLang="en-US" sz="11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sz="11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Study on AI/ML Model Transfer Phase 2</a:t>
            </a:r>
            <a:r>
              <a:rPr lang="zh-CN" altLang="en-US" sz="11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en-US" altLang="zh-CN" sz="11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(S1-221225):</a:t>
            </a:r>
          </a:p>
          <a:p>
            <a:pPr algn="just">
              <a:lnSpc>
                <a:spcPct val="107000"/>
              </a:lnSpc>
            </a:pPr>
            <a:r>
              <a:rPr lang="en-US" sz="105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For Distributed Learning, controlled by network, each device uses the localized data while </a:t>
            </a:r>
            <a:r>
              <a:rPr lang="en-US" sz="105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transfer the intermediate data to other nodes</a:t>
            </a:r>
            <a:r>
              <a:rPr lang="en-US" sz="105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the device moves a certain coverage, has low power, or for combined computation for a big mode.</a:t>
            </a:r>
          </a:p>
          <a:p>
            <a:pPr algn="just">
              <a:lnSpc>
                <a:spcPct val="107000"/>
              </a:lnSpc>
            </a:pPr>
            <a:r>
              <a:rPr lang="en-US" sz="105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Objective</a:t>
            </a:r>
            <a:r>
              <a:rPr lang="en-US" sz="105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: Distributed AI training/inference based on direct device connection, e.g. traffic KPIs, different QoS and functional requirements on </a:t>
            </a:r>
            <a:r>
              <a:rPr lang="en-US" sz="1050" b="1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slidelink</a:t>
            </a:r>
            <a:r>
              <a:rPr lang="en-US" sz="105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transmission</a:t>
            </a:r>
            <a:r>
              <a:rPr lang="en-US" sz="105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cxnSp>
        <p:nvCxnSpPr>
          <p:cNvPr id="65" name="直接连接符 64">
            <a:extLst>
              <a:ext uri="{FF2B5EF4-FFF2-40B4-BE49-F238E27FC236}">
                <a16:creationId xmlns:a16="http://schemas.microsoft.com/office/drawing/2014/main" id="{5A69B9C1-B024-4D7D-9BED-46B0ADDEB056}"/>
              </a:ext>
            </a:extLst>
          </p:cNvPr>
          <p:cNvCxnSpPr>
            <a:cxnSpLocks/>
          </p:cNvCxnSpPr>
          <p:nvPr/>
        </p:nvCxnSpPr>
        <p:spPr>
          <a:xfrm>
            <a:off x="3543018" y="4099433"/>
            <a:ext cx="0" cy="2758567"/>
          </a:xfrm>
          <a:prstGeom prst="line">
            <a:avLst/>
          </a:prstGeom>
          <a:ln w="158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本框 38">
            <a:extLst>
              <a:ext uri="{FF2B5EF4-FFF2-40B4-BE49-F238E27FC236}">
                <a16:creationId xmlns:a16="http://schemas.microsoft.com/office/drawing/2014/main" id="{81041C36-56E9-4F3F-ADF9-832FE6E6CCE8}"/>
              </a:ext>
            </a:extLst>
          </p:cNvPr>
          <p:cNvSpPr txBox="1"/>
          <p:nvPr/>
        </p:nvSpPr>
        <p:spPr>
          <a:xfrm>
            <a:off x="3566301" y="5910138"/>
            <a:ext cx="5512696" cy="8047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en-US" altLang="zh-CN" sz="1100" b="1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Contribution</a:t>
            </a:r>
            <a:r>
              <a:rPr lang="en-US" altLang="zh-CN" sz="11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: </a:t>
            </a:r>
          </a:p>
          <a:p>
            <a:pPr marL="228600" indent="-228600" algn="just">
              <a:lnSpc>
                <a:spcPct val="107000"/>
              </a:lnSpc>
              <a:buAutoNum type="arabicPeriod"/>
            </a:pPr>
            <a:r>
              <a:rPr lang="en-US" altLang="zh-CN" sz="11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Broadcast the </a:t>
            </a:r>
            <a:r>
              <a:rPr lang="en-US" altLang="zh-CN" sz="11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en-US" altLang="zh-CN" sz="11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transmission results to other </a:t>
            </a:r>
            <a:r>
              <a:rPr lang="en-US" altLang="zh-CN" sz="11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Ues</a:t>
            </a:r>
            <a:endParaRPr lang="en-US" altLang="zh-CN" sz="1100" dirty="0"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228600" indent="-228600" algn="just">
              <a:lnSpc>
                <a:spcPct val="107000"/>
              </a:lnSpc>
              <a:buAutoNum type="arabicPeriod"/>
            </a:pPr>
            <a:r>
              <a:rPr lang="en-US" altLang="zh-CN" sz="11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User </a:t>
            </a:r>
            <a:r>
              <a:rPr lang="en-US" altLang="zh-CN" sz="11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constent</a:t>
            </a:r>
            <a:endParaRPr lang="en-US" altLang="zh-CN" sz="1100" dirty="0"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228600" indent="-228600" algn="just">
              <a:lnSpc>
                <a:spcPct val="107000"/>
              </a:lnSpc>
              <a:buAutoNum type="arabicPeriod"/>
            </a:pPr>
            <a:r>
              <a:rPr lang="en-US" altLang="zh-CN" sz="11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UE selection considering </a:t>
            </a:r>
            <a:r>
              <a:rPr lang="en-US" altLang="zh-CN" sz="11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en-US" altLang="zh-CN" sz="11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---- NEF expose the </a:t>
            </a:r>
            <a:r>
              <a:rPr lang="en-US" altLang="zh-CN" sz="11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sidelink</a:t>
            </a:r>
            <a:r>
              <a:rPr lang="en-US" altLang="zh-CN" sz="11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100" dirty="0" err="1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infos</a:t>
            </a:r>
            <a:r>
              <a:rPr lang="en-US" altLang="zh-CN" sz="1100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to Application (5GC)</a:t>
            </a:r>
            <a:endParaRPr lang="en-US" sz="1100" dirty="0"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40" name="直接连接符 39">
            <a:extLst>
              <a:ext uri="{FF2B5EF4-FFF2-40B4-BE49-F238E27FC236}">
                <a16:creationId xmlns:a16="http://schemas.microsoft.com/office/drawing/2014/main" id="{1A90BEC6-0F4E-4382-B5ED-33B7178AF8F2}"/>
              </a:ext>
            </a:extLst>
          </p:cNvPr>
          <p:cNvCxnSpPr>
            <a:cxnSpLocks/>
          </p:cNvCxnSpPr>
          <p:nvPr/>
        </p:nvCxnSpPr>
        <p:spPr>
          <a:xfrm flipH="1">
            <a:off x="3588992" y="5895975"/>
            <a:ext cx="8516398" cy="0"/>
          </a:xfrm>
          <a:prstGeom prst="line">
            <a:avLst/>
          </a:prstGeom>
          <a:ln w="158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15964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1854</TotalTime>
  <Words>430</Words>
  <Application>Microsoft Office PowerPoint</Application>
  <PresentationFormat>宽屏</PresentationFormat>
  <Paragraphs>42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Cambria Math</vt:lpstr>
      <vt:lpstr>Times New Roman</vt:lpstr>
      <vt:lpstr>Office 主题​​</vt:lpstr>
      <vt:lpstr>SYP351335 : A performance improvement and UE selection scheme based on sidelink enhancement in FL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Handover Scheme for Service Continuity in VMR-aided Hierarchical Federated Learning</dc:title>
  <dc:creator>Ce</dc:creator>
  <cp:lastModifiedBy>Zheng, Ce</cp:lastModifiedBy>
  <cp:revision>768</cp:revision>
  <dcterms:created xsi:type="dcterms:W3CDTF">2022-11-19T13:30:55Z</dcterms:created>
  <dcterms:modified xsi:type="dcterms:W3CDTF">2023-02-22T10:35:35Z</dcterms:modified>
</cp:coreProperties>
</file>